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7" r:id="rId10"/>
    <p:sldId id="264" r:id="rId11"/>
    <p:sldId id="266" r:id="rId12"/>
    <p:sldId id="265" r:id="rId13"/>
  </p:sldIdLst>
  <p:sldSz cx="18288000" cy="10287000"/>
  <p:notesSz cx="6858000" cy="9144000"/>
  <p:embeddedFontLst>
    <p:embeddedFont>
      <p:font typeface="Poppins" panose="00000500000000000000" pitchFamily="2" charset="0"/>
      <p:regular r:id="rId14"/>
      <p:bold r:id="rId15"/>
      <p:italic r:id="rId16"/>
      <p:boldItalic r:id="rId17"/>
    </p:embeddedFont>
    <p:embeddedFont>
      <p:font typeface="Poppins Bold" panose="00000800000000000000"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86" y="6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8:01:12.570"/>
    </inkml:context>
    <inkml:brush xml:id="br0">
      <inkml:brushProperty name="width" value="0.035" units="cm"/>
      <inkml:brushProperty name="height" value="0.035" units="cm"/>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8:01:15.647"/>
    </inkml:context>
    <inkml:brush xml:id="br0">
      <inkml:brushProperty name="width" value="0.035" units="cm"/>
      <inkml:brushProperty name="height" value="0.035" units="cm"/>
    </inkml:brush>
  </inkml:definitions>
  <inkml:trace contextRef="#ctx0" brushRef="#br0">1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8:01:50.793"/>
    </inkml:context>
    <inkml:brush xml:id="br0">
      <inkml:brushProperty name="width" value="0.35" units="cm"/>
      <inkml:brushProperty name="height" value="0.35" units="cm"/>
    </inkml:brush>
  </inkml:definitions>
  <inkml:trace contextRef="#ctx0" brushRef="#br0">0 0 24575,'326'62'0,"166"35"0,-8 32 0,-422-107 0,-1 4 0,-2 1 0,-1 4 0,-1 2 0,72 55 0,-22-3 0,147 151 0,-171-148 0,-3 3 0,-4 4 0,-4 3 0,115 211 0,-12 71 0,-151-316 0,-3 1 0,-3 2 0,-2 0 0,6 75 0,-15 369 0,-9-115 0,4-368 0,1-1 0,1 1 0,1-1 0,2-1 0,12 33 0,-13-43 0,1 0 0,1-1 0,0 0 0,1 0 0,0-1 0,1 0 0,1-1 0,0 0 0,20 18 0,-4-11 0,0-1 0,1-2 0,0-1 0,2-1 0,0-1 0,0-2 0,1-1 0,1-1 0,-1-2 0,2-1 0,33 3 0,47-1 0,214-10 0,-161-3 0,927 3 0,-1035 0 0,0-2 0,-1-3 0,0-2 0,99-28 0,-94 23 0,-47 10 0,0 1 0,0-2 0,0 0 0,18-9 0,-30 12 0,0 0 0,-1-1 0,1 1 0,-1-1 0,1 0 0,-1 1 0,0-1 0,0 0 0,1 0 0,-2-1 0,1 1 0,0 0 0,0-1 0,-1 1 0,2-4 0,-2 4 0,-1 0 0,1 0 0,-1 0 0,1 0 0,-1 0 0,0 0 0,0 0 0,0-1 0,0 1 0,0 0 0,-1 0 0,1 0 0,-1 0 0,1 0 0,-1 0 0,-1-3 0,-1-1 0,-1 1 0,1 0 0,-1 0 0,0 0 0,0 0 0,-1 0 0,0 1 0,1 0 0,-1 0 0,-1 0 0,1 1 0,-9-5 0,-282-118 0,273 115 0,1 0 0,-34-22 0,32 18 0,-41-19 0,36 22 0,1-1 0,0-1 0,1-2 0,0-1 0,-46-38 0,43 26 0,18 17 0,-1 0 0,0 1 0,0 1 0,-23-14 0,30 21 0,0 0 0,0 0 0,1 0 0,-1-1 0,1 1 0,-1-1 0,-4-5 0,10 8 0,0 1 0,-1 0 0,1-1 0,0 1 0,-1 0 0,1-1 0,0 1 0,0 0 0,0-1 0,-1 1 0,1-1 0,0 1 0,0-1 0,0 1 0,0 0 0,0-1 0,0 1 0,0-1 0,0 1 0,0-1 0,0 1 0,0-1 0,0 1 0,0 0 0,0-1 0,0 1 0,0-1 0,1 1 0,-1-1 0,0 1 0,0 0 0,1-1 0,-1 1 0,0 0 0,0-1 0,1 1 0,-1 0 0,0-1 0,1 1 0,-1 0 0,0-1 0,1 1 0,-1 0 0,1 0 0,-1 0 0,0-1 0,1 1 0,-1 0 0,1 0 0,-1 0 0,1 0 0,-1 0 0,0 0 0,1 0 0,27-4 0,-16 5 0,1 0 0,-1 1 0,0 0 0,0 1 0,0 1 0,0 0 0,0 0 0,17 10 0,10 8 0,38 30 0,-3-3 0,9-1 0,139 59 0,-149-73 0,-45-20 0,51 19 0,-60-26 0,0 2 0,-1 0 0,0 1 0,29 22 0,1-1 0,-37-24 0,89 59 0,-87-57 0,-1 1 0,0 1 0,0 0 0,-1 0 0,13 19 0,-19-22 0,-1 0 0,0 0 0,-1 0 0,0 1 0,0-1 0,-1 1 0,0 0 0,0 0 0,0 9 0,0 6 0,-2 0 0,-2 27 0,1-44 0,0-1 0,0 1 0,-1-1 0,0 0 0,0 1 0,-1-1 0,1 0 0,-1 0 0,-1-1 0,1 1 0,-1-1 0,0 1 0,0-1 0,-1 0 0,1-1 0,-1 1 0,0-1 0,0 0 0,-1 0 0,1-1 0,-10 5 0,-6 3 0,-1-2 0,0-1 0,0 0 0,-40 7 0,-62 2 0,86-13 0,1 1 0,-53 15 0,73-15 0,-4 0 0,0 2 0,1 0 0,-1 1 0,2 1 0,-1 1 0,1 1 0,-19 14 0,-88 61 0,21-16 0,95-63 0,-1-1 0,1 0 0,-23 9 0,-19 10 0,47-22 0,1 1 0,-1 0 0,1 0 0,0 0 0,0 1 0,0-1 0,0 1 0,1 0 0,0 0 0,-4 8 0,-2 7 0,-9 34 0,13-38 0,0 0 0,-14 27 0,-19 9 0,38-52 0,0 1 0,-1-1 0,1 1 0,0 0 0,0-1 0,0 1 0,0-1 0,-1 1 0,1 0 0,0-1 0,0 1 0,0 0 0,0-1 0,0 1 0,1-1 0,-1 1 0,0 0 0,0-1 0,0 1 0,0-1 0,1 1 0,-1 0 0,0-1 0,1 1 0,-1-1 0,0 1 0,1-1 0,-1 1 0,0-1 0,1 0 0,-1 1 0,1-1 0,-1 1 0,1-1 0,-1 0 0,1 1 0,0-1 0,-1 0 0,1 0 0,-1 1 0,1-1 0,0 0 0,-1 0 0,2 0 0,30 5 0,-30-5 0,21 1 0,-1-1 0,0-2 0,0 0 0,43-10 0,-50 9 0,0-2 0,-1 0 0,1-1 0,-1 0 0,0-1 0,-1-1 0,0 0 0,13-11 0,-11 6 0,1 1 0,0 0 0,1 1 0,0 1 0,36-15 0,-43 22 0,-1 0 0,-1-1 0,1 0 0,0 0 0,-1-1 0,0 0 0,0-1 0,0 1 0,-1-2 0,0 1 0,0-1 0,-1 0 0,0 0 0,0-1 0,0 0 0,-1 0 0,0 0 0,-1-1 0,0 1 0,4-11 0,-6 9 0,1 1 0,0 0 0,1 0 0,0 0 0,1 1 0,-1-1 0,2 1 0,-1 0 0,1 1 0,0-1 0,1 1 0,0 0 0,0 1 0,9-7 0,49-37 0,84-49 0,-128 85 0,-1 0 0,36-34 0,8-6 0,-30 20 0,-29 29 0,-1 0 0,0 0 0,1 1 0,0-1 0,0 1 0,0 0 0,0 0 0,1 1 0,11-6 0,-16 9 0,0 0 0,0 0 0,1 0 0,-1 0 0,0 0 0,0 0 0,0 1 0,0-1 0,0 0 0,0 1 0,0-1 0,0 1 0,0-1 0,0 1 0,0-1 0,0 1 0,0 0 0,0 0 0,-1-1 0,1 1 0,0 0 0,-1 0 0,1 0 0,0 0 0,-1 0 0,1 0 0,-1 0 0,1 0 0,-1 0 0,0 0 0,1 0 0,-1 0 0,0 0 0,0 0 0,1 0 0,-1 0 0,0 2 0,5 48 0,-5-46 0,0 4 0,-1 1 0,0-1 0,0 1 0,-1-1 0,0 0 0,-1 0 0,0 1 0,0-2 0,-1 1 0,0 0 0,-1-1 0,0 0 0,0 0 0,-1 0 0,0-1 0,0 1 0,-1-1 0,0-1 0,0 0 0,0 0 0,-1 0 0,0-1 0,0 0 0,0 0 0,-1-1 0,0 0 0,1 0 0,-1-1 0,-1-1 0,1 1 0,0-1 0,-17 1 0,13-2 0,-1 0 0,-1 0 0,1 1 0,-1 1 0,-19 6 0,30-7 0,1-1 0,-1 1 0,0 0 0,1 0 0,-1 0 0,1 1 0,0-1 0,0 1 0,-1 0 0,2 0 0,-1 0 0,0 0 0,1 0 0,-1 1 0,1-1 0,0 1 0,0-1 0,1 1 0,-1 0 0,-1 6 0,-2 5 86,0 1-1,0-1 0,-9 16 1,11-27-200,1 1 0,-1-1 0,0 0 0,0 0 1,0 0-1,0 0 0,-1 0 0,1-1 1,-1 0-1,0 0 0,0 0 0,0 0 1,-1 0-1,-4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9:08:49.562"/>
    </inkml:context>
    <inkml:brush xml:id="br0">
      <inkml:brushProperty name="width" value="0.35" units="cm"/>
      <inkml:brushProperty name="height" value="0.35" units="cm"/>
    </inkml:brush>
  </inkml:definitions>
  <inkml:trace contextRef="#ctx0" brushRef="#br0">0 4757 24575,'720'-135'-1362,"-237"53"557,468-154 1355,-915 225-439,-1-1-1,0-2 1,-1-2-1,-1 0 1,0-3-1,-1 0 1,-1-2-1,-1-2 1,-1 0 0,-1-2-1,36-42 1,-18 11-63,-2-1-1,-3-3 1,-3-1 0,-2-2 0,29-71 0,-43 79-48,-2 0 1,-2-1-1,-3-1 1,-2-1-1,-3 0 1,4-101-1,-14 122 0,-2 0 0,-2 0 0,-1 0 0,-2 0 0,-2 1 0,-1 0 0,-16-37 0,-13-17 0,-73-120 0,105 196 0,0 0 0,1 0 0,1 0 0,0-1 0,1 1 0,1-1 0,0 0 0,1-1 0,0 1 0,1 0 0,1 0 0,1-1 0,0 1 0,1 0 0,0 0 0,1 0 0,1 0 0,1 0 0,0 1 0,0 0 0,2 0 0,0 0 0,0 1 0,1 0 0,1 0 0,0 1 0,12-12 0,11-10 10,2 1 0,1 2 0,43-28 0,123-71-133,-157 103 42,387-215-754,-298 178 703,193-65 0,-210 97 97,193-28 1,-37 10 213,739-214 694,-681 188-611,-248 59-244,-70 15-18,8-2 0,1 0 0,-1-2 0,1 0 0,34-17 0,-52 22 0,0-1 0,1 0 0,-1 0 0,0 0 0,0 0 0,0-1 0,0 1 0,0-1 0,-1 0 0,1 0 0,-1 0 0,1 0 0,-1 0 0,0 0 0,-1-1 0,1 1 0,0-1 0,-1 1 0,0-1 0,0 1 0,0-1 0,0 0 0,-1 0 0,1 1 0,-1-1 0,0 0 0,0 0 0,0 0 0,-1 1 0,1-1 0,-1 0 0,0 0 0,-3-6 0,-1-2 0,0 0 0,-1 0 0,-1 1 0,0 0 0,0 0 0,-1 1 0,-1 0 0,0 0 0,-18-15 0,-9-4 0,-56-34 0,-20-1 0,-193-80 0,264 127 0,9 3 0,-178-71 0,176 74 0,0 1 0,-1 2 0,0 1 0,-46-3 0,59 10 0,-29-2 0,49 2 0,0-1 0,0 1 0,0 0 0,0-1 0,0 1 0,0-1 0,0 0 0,0 0 0,0 1 0,0-1 0,0 0 0,0-1 0,1 1 0,-1 0 0,0-1 0,1 1 0,-2-2 0,3 2 0,-1 1 0,1-1 0,0 0 0,0 1 0,0-1 0,0 1 0,0-1 0,0 0 0,0 1 0,0-1 0,0 1 0,1-1 0,-1 0 0,0 1 0,0-1 0,0 1 0,1-1 0,-1 1 0,0-1 0,1 1 0,-1-1 0,0 1 0,1-1 0,-1 1 0,1-1 0,-1 1 0,0-1 0,1 1 0,-1 0 0,1-1 0,0 1 0,-1 0 0,1 0 0,-1-1 0,1 1 0,-1 0 0,1 0 0,0 0 0,27-10 0,-28 10 0,31-8 0,0 2 0,57-3 0,68 6 0,-116 3 0,12 1 0,1 1 0,-2 3 0,1 3 0,54 14 0,-68-11 0,-1 1 0,-1 2 0,0 2 0,-1 1 0,-1 1 0,38 28 0,4 11 0,59 38 0,107 26 0,-235-117 0,-1-1 0,1 1 0,-1 0 0,0 1 0,-1 0 0,1-1 0,-1 2 0,0-1 0,0 1 0,0 0 0,-1 0 0,0 0 0,0 0 0,-1 1 0,1-1 0,-1 1 0,-1 0 0,1 0 0,-1 0 0,-1 1 0,2 12 0,-1-1 0,0 0 0,-2 0 0,-1 0 0,0 1 0,-1-2 0,-1 1 0,-8 29 0,-202 556 0,-21 13 0,173-455 0,-40 151 0,89-263 0,2 0 0,3 0 0,1 1 0,2 74 0,9-35-1365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04T09:08:52.428"/>
    </inkml:context>
    <inkml:brush xml:id="br0">
      <inkml:brushProperty name="width" value="0.35" units="cm"/>
      <inkml:brushProperty name="height" value="0.35" units="cm"/>
    </inkml:brush>
  </inkml:definitions>
  <inkml:trace contextRef="#ctx0" brushRef="#br0">1 1 24575,'11'7'0,"0"0"0,0-1 0,0 0 0,25 9 0,4 1 0,483 226-983,55 71-95,-474-250 1242,-2 5 1,-4 4-1,-2 4 0,101 106 0,-170-153-96,-1 2 1,-1 0-1,-2 2 0,-2 0 1,-1 2-1,23 53 1,68 230 614,-75-202-605,37 105-78,107 222 0,-103-259 0,4 8 0,-66-164 0,1-1 0,2 0 0,0-1 0,2 0 0,41 40 0,-6-15 0,87 61 0,-48-47-252,119 61 0,117 39-543,-54-40 252,441 136 1,-509-202 277,3-10 1,422 43-1,-34-68 265,-4-27 0,-457 2 0,1159-77 0,-874 12-672,472-137-1,-705 148 594,108-30-139,0 25 1187,-167 51 620,-77 6-513,-45 0-453,-16-4-379,-26-9-16,-302-88-118,144 50-129,30 1 19,-88-25 0,187 61 0,-1 4 0,-67-6 0,114 18 0,12 2 0,1-1 0,-1 0 0,1 0 0,-1 0 0,1-1 0,0 1 0,-1-1 0,1 0 0,-1 0 0,1 0 0,0 0 0,-5-3 0,8 4 0,0-1 0,0 1 0,1-1 0,-1 1 0,0 0 0,0-1 0,0 1 0,1 0 0,-1-1 0,0 1 0,0 0 0,1-1 0,-1 1 0,0 0 0,1 0 0,-1-1 0,0 1 0,1 0 0,-1 0 0,1 0 0,-1-1 0,0 1 0,1 0 0,-1 0 0,1 0 0,-1 0 0,0 0 0,1 0 0,-1 0 0,1 0 0,-1 0 0,1 0 0,26-5 0,0 1 0,0 1 0,54 1 0,-30 1 0,611-2 0,-513 3 0,-105 0 0,0 2 0,0 1 0,-1 2 0,1 3 0,-1 1 0,64 23 0,-68-19 0,38 17 0,-70-27 0,-1 0 0,1 1 0,-1 0 0,0 0 0,0 1 0,0 0 0,-1 0 0,7 7 0,-10-10 0,-1 1 0,1-1 0,-1 0 0,0 0 0,0 1 0,1-1 0,-2 1 0,1-1 0,0 1 0,0 0 0,-1-1 0,0 1 0,1-1 0,-1 1 0,0 0 0,0-1 0,0 1 0,-1 0 0,1-1 0,-1 1 0,1 0 0,-1-1 0,0 1 0,0-1 0,0 1 0,0-1 0,-3 4 0,-4 5 0,0 1 0,-1-2 0,-1 0 0,-13 13 0,19-20 0,-202 185 0,-103 101 0,155-122-230,8 6-1,-199 307 0,148-220 277,168-225 24,20-23-268,0 0 1,0 0 0,-8 19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5.jpeg"/><Relationship Id="rId7" Type="http://schemas.openxmlformats.org/officeDocument/2006/relationships/image" Target="../media/image7.jpeg"/><Relationship Id="rId12"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customXml" Target="../ink/ink3.xml"/><Relationship Id="rId5" Type="http://schemas.openxmlformats.org/officeDocument/2006/relationships/image" Target="../media/image3.svg"/><Relationship Id="rId10" Type="http://schemas.openxmlformats.org/officeDocument/2006/relationships/customXml" Target="../ink/ink2.xml"/><Relationship Id="rId4" Type="http://schemas.openxmlformats.org/officeDocument/2006/relationships/image" Target="../media/image2.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8.jpe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3.svg"/><Relationship Id="rId9" Type="http://schemas.openxmlformats.org/officeDocument/2006/relationships/customXml" Target="../ink/ink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TextBox 3"/>
          <p:cNvSpPr txBox="1"/>
          <p:nvPr/>
        </p:nvSpPr>
        <p:spPr>
          <a:xfrm>
            <a:off x="1028700" y="3310494"/>
            <a:ext cx="15268703" cy="3054875"/>
          </a:xfrm>
          <a:prstGeom prst="rect">
            <a:avLst/>
          </a:prstGeom>
        </p:spPr>
        <p:txBody>
          <a:bodyPr lIns="0" tIns="0" rIns="0" bIns="0" rtlCol="0" anchor="t">
            <a:spAutoFit/>
          </a:bodyPr>
          <a:lstStyle/>
          <a:p>
            <a:pPr algn="l">
              <a:lnSpc>
                <a:spcPts val="22804"/>
              </a:lnSpc>
            </a:pPr>
            <a:r>
              <a:rPr lang="en-US" sz="24005" b="1" spc="-1200" dirty="0" err="1">
                <a:solidFill>
                  <a:srgbClr val="000000"/>
                </a:solidFill>
                <a:latin typeface="Poppins Bold"/>
                <a:ea typeface="Poppins Bold"/>
                <a:cs typeface="Poppins Bold"/>
                <a:sym typeface="Poppins Bold"/>
              </a:rPr>
              <a:t>JOBfit</a:t>
            </a:r>
            <a:r>
              <a:rPr lang="en-US" sz="24005" b="1" spc="-1200" dirty="0">
                <a:solidFill>
                  <a:srgbClr val="000000"/>
                </a:solidFill>
                <a:latin typeface="Poppins Bold"/>
                <a:ea typeface="Poppins Bold"/>
                <a:cs typeface="Poppins Bold"/>
                <a:sym typeface="Poppins Bold"/>
              </a:rPr>
              <a:t>. </a:t>
            </a:r>
          </a:p>
        </p:txBody>
      </p:sp>
      <p:sp>
        <p:nvSpPr>
          <p:cNvPr id="4" name="TextBox 4"/>
          <p:cNvSpPr txBox="1"/>
          <p:nvPr/>
        </p:nvSpPr>
        <p:spPr>
          <a:xfrm>
            <a:off x="9906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6" name="TextBox 6"/>
          <p:cNvSpPr txBox="1"/>
          <p:nvPr/>
        </p:nvSpPr>
        <p:spPr>
          <a:xfrm>
            <a:off x="7747166" y="6202431"/>
            <a:ext cx="9321633" cy="742254"/>
          </a:xfrm>
          <a:prstGeom prst="rect">
            <a:avLst/>
          </a:prstGeom>
        </p:spPr>
        <p:txBody>
          <a:bodyPr wrap="square" lIns="0" tIns="0" rIns="0" bIns="0" rtlCol="0" anchor="t">
            <a:spAutoFit/>
          </a:bodyPr>
          <a:lstStyle/>
          <a:p>
            <a:pPr algn="l">
              <a:lnSpc>
                <a:spcPts val="5980"/>
              </a:lnSpc>
            </a:pPr>
            <a:r>
              <a:rPr lang="en-US" sz="4600" b="1" spc="230" dirty="0">
                <a:solidFill>
                  <a:srgbClr val="000000"/>
                </a:solidFill>
                <a:latin typeface="Poppins Bold"/>
                <a:ea typeface="Poppins Bold"/>
                <a:cs typeface="Poppins Bold"/>
                <a:sym typeface="Poppins Bold"/>
              </a:rPr>
              <a:t>SUMMER TRAINING PROJECT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58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p:cNvSpPr/>
          <p:nvPr/>
        </p:nvSpPr>
        <p:spPr>
          <a:xfrm rot="-5400000">
            <a:off x="14683577" y="567909"/>
            <a:ext cx="503250" cy="1219202"/>
          </a:xfrm>
          <a:custGeom>
            <a:avLst/>
            <a:gdLst/>
            <a:ahLst/>
            <a:cxnLst/>
            <a:rect l="l" t="t" r="r" b="b"/>
            <a:pathLst>
              <a:path w="503250" h="1833031">
                <a:moveTo>
                  <a:pt x="0" y="0"/>
                </a:moveTo>
                <a:lnTo>
                  <a:pt x="503250" y="0"/>
                </a:lnTo>
                <a:lnTo>
                  <a:pt x="503250" y="1833031"/>
                </a:lnTo>
                <a:lnTo>
                  <a:pt x="0" y="1833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5" name="TextBox 5"/>
          <p:cNvSpPr txBox="1"/>
          <p:nvPr/>
        </p:nvSpPr>
        <p:spPr>
          <a:xfrm>
            <a:off x="7467600" y="925885"/>
            <a:ext cx="5507613" cy="2146613"/>
          </a:xfrm>
          <a:prstGeom prst="rect">
            <a:avLst/>
          </a:prstGeom>
        </p:spPr>
        <p:txBody>
          <a:bodyPr wrap="square" lIns="0" tIns="0" rIns="0" bIns="0" rtlCol="0" anchor="t">
            <a:spAutoFit/>
          </a:bodyPr>
          <a:lstStyle/>
          <a:p>
            <a:pPr algn="l">
              <a:lnSpc>
                <a:spcPts val="18059"/>
              </a:lnSpc>
            </a:pPr>
            <a:r>
              <a:rPr lang="en-US" sz="11300" b="1" spc="-678" dirty="0">
                <a:solidFill>
                  <a:srgbClr val="0F0E0E"/>
                </a:solidFill>
                <a:latin typeface="Poppins Bold"/>
                <a:ea typeface="Poppins Bold"/>
                <a:cs typeface="Poppins Bold"/>
                <a:sym typeface="Poppins Bold"/>
              </a:rPr>
              <a:t>OUTPUT</a:t>
            </a:r>
          </a:p>
        </p:txBody>
      </p:sp>
      <p:pic>
        <p:nvPicPr>
          <p:cNvPr id="8" name="Picture 7">
            <a:extLst>
              <a:ext uri="{FF2B5EF4-FFF2-40B4-BE49-F238E27FC236}">
                <a16:creationId xmlns:a16="http://schemas.microsoft.com/office/drawing/2014/main" id="{E9D624DA-B0A3-CF30-4B8E-79D9733E6FCC}"/>
              </a:ext>
            </a:extLst>
          </p:cNvPr>
          <p:cNvPicPr>
            <a:picLocks noChangeAspect="1"/>
          </p:cNvPicPr>
          <p:nvPr/>
        </p:nvPicPr>
        <p:blipFill>
          <a:blip r:embed="rId5"/>
          <a:stretch>
            <a:fillRect/>
          </a:stretch>
        </p:blipFill>
        <p:spPr>
          <a:xfrm>
            <a:off x="466269" y="1634147"/>
            <a:ext cx="5020131" cy="8462353"/>
          </a:xfrm>
          <a:prstGeom prst="rect">
            <a:avLst/>
          </a:prstGeom>
        </p:spPr>
      </p:pic>
      <p:sp>
        <p:nvSpPr>
          <p:cNvPr id="13" name="Rectangle 4">
            <a:extLst>
              <a:ext uri="{FF2B5EF4-FFF2-40B4-BE49-F238E27FC236}">
                <a16:creationId xmlns:a16="http://schemas.microsoft.com/office/drawing/2014/main" id="{7B740980-1400-181C-1BE8-09F15E46F0DD}"/>
              </a:ext>
            </a:extLst>
          </p:cNvPr>
          <p:cNvSpPr>
            <a:spLocks noChangeArrowheads="1"/>
          </p:cNvSpPr>
          <p:nvPr/>
        </p:nvSpPr>
        <p:spPr bwMode="auto">
          <a:xfrm rot="10800000" flipV="1">
            <a:off x="11906252" y="2805474"/>
            <a:ext cx="605790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800" b="1" dirty="0">
                <a:latin typeface="Poppins" panose="00000500000000000000" pitchFamily="2" charset="0"/>
                <a:cs typeface="Poppins" panose="00000500000000000000" pitchFamily="2" charset="0"/>
              </a:rPr>
              <a:t>What the Application Delivers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Shows top job matches based on your resume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Visual radar chart comparing your skills with job expectations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Bar chart showing your skill strength scores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Personalized skill recommendations with course/project links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Career path suggestions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Resume fit evaluation using real ranking metrics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
        <p:nvSpPr>
          <p:cNvPr id="14" name="Rectangle 5">
            <a:extLst>
              <a:ext uri="{FF2B5EF4-FFF2-40B4-BE49-F238E27FC236}">
                <a16:creationId xmlns:a16="http://schemas.microsoft.com/office/drawing/2014/main" id="{51B97F04-DE49-BFB6-8E9C-014E9F06C68F}"/>
              </a:ext>
            </a:extLst>
          </p:cNvPr>
          <p:cNvSpPr>
            <a:spLocks noChangeArrowheads="1"/>
          </p:cNvSpPr>
          <p:nvPr/>
        </p:nvSpPr>
        <p:spPr bwMode="auto">
          <a:xfrm>
            <a:off x="0" y="0"/>
            <a:ext cx="18288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5" name="Rectangle 6">
            <a:extLst>
              <a:ext uri="{FF2B5EF4-FFF2-40B4-BE49-F238E27FC236}">
                <a16:creationId xmlns:a16="http://schemas.microsoft.com/office/drawing/2014/main" id="{8B8A3700-4426-A0A2-842E-7FFB9CE0E0C3}"/>
              </a:ext>
            </a:extLst>
          </p:cNvPr>
          <p:cNvSpPr>
            <a:spLocks noChangeArrowheads="1"/>
          </p:cNvSpPr>
          <p:nvPr/>
        </p:nvSpPr>
        <p:spPr bwMode="auto">
          <a:xfrm>
            <a:off x="0" y="15875"/>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7" name="Picture 16">
            <a:extLst>
              <a:ext uri="{FF2B5EF4-FFF2-40B4-BE49-F238E27FC236}">
                <a16:creationId xmlns:a16="http://schemas.microsoft.com/office/drawing/2014/main" id="{30B53291-E1E7-D064-974C-53067D19B0B4}"/>
              </a:ext>
            </a:extLst>
          </p:cNvPr>
          <p:cNvPicPr>
            <a:picLocks noChangeAspect="1"/>
          </p:cNvPicPr>
          <p:nvPr/>
        </p:nvPicPr>
        <p:blipFill>
          <a:blip r:embed="rId6"/>
          <a:stretch>
            <a:fillRect/>
          </a:stretch>
        </p:blipFill>
        <p:spPr>
          <a:xfrm>
            <a:off x="5904543" y="3113789"/>
            <a:ext cx="5804261" cy="2029711"/>
          </a:xfrm>
          <a:prstGeom prst="rect">
            <a:avLst/>
          </a:prstGeom>
        </p:spPr>
      </p:pic>
      <p:pic>
        <p:nvPicPr>
          <p:cNvPr id="20" name="Picture 19">
            <a:extLst>
              <a:ext uri="{FF2B5EF4-FFF2-40B4-BE49-F238E27FC236}">
                <a16:creationId xmlns:a16="http://schemas.microsoft.com/office/drawing/2014/main" id="{C6AF2A0E-CFE1-D276-F73E-CFFB913AA727}"/>
              </a:ext>
            </a:extLst>
          </p:cNvPr>
          <p:cNvPicPr>
            <a:picLocks noChangeAspect="1"/>
          </p:cNvPicPr>
          <p:nvPr/>
        </p:nvPicPr>
        <p:blipFill>
          <a:blip r:embed="rId7"/>
          <a:stretch>
            <a:fillRect/>
          </a:stretch>
        </p:blipFill>
        <p:spPr>
          <a:xfrm>
            <a:off x="5952669" y="5621337"/>
            <a:ext cx="5629735" cy="373977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7F2FF-2AC5-D8BE-1E5F-A16AE3C1AE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213A362-A83B-FB30-0C4D-450060B79EAC}"/>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a:extLst>
              <a:ext uri="{FF2B5EF4-FFF2-40B4-BE49-F238E27FC236}">
                <a16:creationId xmlns:a16="http://schemas.microsoft.com/office/drawing/2014/main" id="{396ACCF4-925A-1CCC-E07A-F52FA13FB3A4}"/>
              </a:ext>
            </a:extLst>
          </p:cNvPr>
          <p:cNvSpPr/>
          <p:nvPr/>
        </p:nvSpPr>
        <p:spPr>
          <a:xfrm rot="-5400000">
            <a:off x="16211327" y="311662"/>
            <a:ext cx="503250" cy="1683904"/>
          </a:xfrm>
          <a:custGeom>
            <a:avLst/>
            <a:gdLst/>
            <a:ahLst/>
            <a:cxnLst/>
            <a:rect l="l" t="t" r="r" b="b"/>
            <a:pathLst>
              <a:path w="503250" h="1833031">
                <a:moveTo>
                  <a:pt x="0" y="0"/>
                </a:moveTo>
                <a:lnTo>
                  <a:pt x="503250" y="0"/>
                </a:lnTo>
                <a:lnTo>
                  <a:pt x="503250" y="1833031"/>
                </a:lnTo>
                <a:lnTo>
                  <a:pt x="0" y="18330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a:extLst>
              <a:ext uri="{FF2B5EF4-FFF2-40B4-BE49-F238E27FC236}">
                <a16:creationId xmlns:a16="http://schemas.microsoft.com/office/drawing/2014/main" id="{36F69F55-D6B7-2D7D-4878-126C1DAB990C}"/>
              </a:ext>
            </a:extLst>
          </p:cNvPr>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5" name="TextBox 5">
            <a:extLst>
              <a:ext uri="{FF2B5EF4-FFF2-40B4-BE49-F238E27FC236}">
                <a16:creationId xmlns:a16="http://schemas.microsoft.com/office/drawing/2014/main" id="{48293AF2-570D-0A29-398D-49028E79F03B}"/>
              </a:ext>
            </a:extLst>
          </p:cNvPr>
          <p:cNvSpPr txBox="1"/>
          <p:nvPr/>
        </p:nvSpPr>
        <p:spPr>
          <a:xfrm>
            <a:off x="473953" y="4029284"/>
            <a:ext cx="11330636" cy="2228431"/>
          </a:xfrm>
          <a:prstGeom prst="rect">
            <a:avLst/>
          </a:prstGeom>
        </p:spPr>
        <p:txBody>
          <a:bodyPr wrap="square" lIns="0" tIns="0" rIns="0" bIns="0" rtlCol="0" anchor="t">
            <a:spAutoFit/>
          </a:bodyPr>
          <a:lstStyle/>
          <a:p>
            <a:pPr algn="l">
              <a:lnSpc>
                <a:spcPts val="18059"/>
              </a:lnSpc>
            </a:pPr>
            <a:r>
              <a:rPr lang="en-US" sz="13578" b="1" spc="-678" dirty="0">
                <a:solidFill>
                  <a:srgbClr val="0F0E0E"/>
                </a:solidFill>
                <a:latin typeface="Poppins Bold"/>
                <a:ea typeface="Poppins Bold"/>
                <a:cs typeface="Poppins Bold"/>
                <a:sym typeface="Poppins Bold"/>
              </a:rPr>
              <a:t>CONCLUSION</a:t>
            </a:r>
          </a:p>
        </p:txBody>
      </p:sp>
      <p:sp>
        <p:nvSpPr>
          <p:cNvPr id="6" name="TextBox 6">
            <a:extLst>
              <a:ext uri="{FF2B5EF4-FFF2-40B4-BE49-F238E27FC236}">
                <a16:creationId xmlns:a16="http://schemas.microsoft.com/office/drawing/2014/main" id="{F4284006-233C-EEC4-9725-3383DC8029DF}"/>
              </a:ext>
            </a:extLst>
          </p:cNvPr>
          <p:cNvSpPr txBox="1"/>
          <p:nvPr/>
        </p:nvSpPr>
        <p:spPr>
          <a:xfrm>
            <a:off x="9525000" y="1487445"/>
            <a:ext cx="8077200" cy="2585323"/>
          </a:xfrm>
          <a:prstGeom prst="rect">
            <a:avLst/>
          </a:prstGeom>
        </p:spPr>
        <p:txBody>
          <a:bodyPr wrap="square" lIns="0" tIns="0" rIns="0" bIns="0" rtlCol="0" anchor="t">
            <a:spAutoFit/>
          </a:bodyPr>
          <a:lstStyle/>
          <a:p>
            <a:r>
              <a:rPr lang="en-US" sz="2400" b="1" dirty="0">
                <a:latin typeface="Poppins" panose="00000500000000000000" pitchFamily="2" charset="0"/>
                <a:cs typeface="Poppins" panose="00000500000000000000" pitchFamily="2" charset="0"/>
              </a:rPr>
              <a:t>What We Achieved</a:t>
            </a:r>
          </a:p>
          <a:p>
            <a:r>
              <a:rPr lang="en-US" sz="2400" dirty="0">
                <a:latin typeface="Poppins" panose="00000500000000000000" pitchFamily="2" charset="0"/>
                <a:cs typeface="Poppins" panose="00000500000000000000" pitchFamily="2" charset="0"/>
              </a:rPr>
              <a:t>Built a full-stack ML + IR web app for resume-job matching</a:t>
            </a:r>
          </a:p>
          <a:p>
            <a:r>
              <a:rPr lang="en-US" sz="2400" dirty="0">
                <a:latin typeface="Poppins" panose="00000500000000000000" pitchFamily="2" charset="0"/>
                <a:cs typeface="Poppins" panose="00000500000000000000" pitchFamily="2" charset="0"/>
              </a:rPr>
              <a:t>Integrated radar and bar chart visualizations for user insight</a:t>
            </a:r>
          </a:p>
          <a:p>
            <a:r>
              <a:rPr lang="en-US" sz="2400" dirty="0">
                <a:latin typeface="Poppins" panose="00000500000000000000" pitchFamily="2" charset="0"/>
                <a:cs typeface="Poppins" panose="00000500000000000000" pitchFamily="2" charset="0"/>
              </a:rPr>
              <a:t>Developed skill-based recommendations</a:t>
            </a:r>
          </a:p>
          <a:p>
            <a:r>
              <a:rPr lang="en-US" sz="2400" dirty="0">
                <a:latin typeface="Poppins" panose="00000500000000000000" pitchFamily="2" charset="0"/>
                <a:cs typeface="Poppins" panose="00000500000000000000" pitchFamily="2" charset="0"/>
              </a:rPr>
              <a:t>Incorporated advanced ranking metric evaluation</a:t>
            </a:r>
          </a:p>
        </p:txBody>
      </p:sp>
      <p:sp>
        <p:nvSpPr>
          <p:cNvPr id="7" name="TextBox 7">
            <a:extLst>
              <a:ext uri="{FF2B5EF4-FFF2-40B4-BE49-F238E27FC236}">
                <a16:creationId xmlns:a16="http://schemas.microsoft.com/office/drawing/2014/main" id="{F075FA1E-6F80-ADDD-D8C3-2E3F5C1007A3}"/>
              </a:ext>
            </a:extLst>
          </p:cNvPr>
          <p:cNvSpPr txBox="1"/>
          <p:nvPr/>
        </p:nvSpPr>
        <p:spPr>
          <a:xfrm>
            <a:off x="11277600" y="4220169"/>
            <a:ext cx="6705600" cy="2215991"/>
          </a:xfrm>
          <a:prstGeom prst="rect">
            <a:avLst/>
          </a:prstGeom>
        </p:spPr>
        <p:txBody>
          <a:bodyPr wrap="square" lIns="0" tIns="0" rIns="0" bIns="0" rtlCol="0" anchor="t">
            <a:spAutoFit/>
          </a:bodyPr>
          <a:lstStyle/>
          <a:p>
            <a:r>
              <a:rPr lang="en-US" sz="2400" b="1" dirty="0">
                <a:latin typeface="Poppins" panose="00000500000000000000" pitchFamily="2" charset="0"/>
                <a:cs typeface="Poppins" panose="00000500000000000000" pitchFamily="2" charset="0"/>
              </a:rPr>
              <a:t>Challenges Faced</a:t>
            </a:r>
          </a:p>
          <a:p>
            <a:r>
              <a:rPr lang="en-IN" sz="2400" dirty="0">
                <a:latin typeface="Poppins" panose="00000500000000000000" pitchFamily="2" charset="0"/>
                <a:cs typeface="Poppins" panose="00000500000000000000" pitchFamily="2" charset="0"/>
              </a:rPr>
              <a:t>Handling inconsistent resume/job formats</a:t>
            </a:r>
          </a:p>
          <a:p>
            <a:r>
              <a:rPr lang="en-IN" sz="2400" dirty="0">
                <a:latin typeface="Poppins" panose="00000500000000000000" pitchFamily="2" charset="0"/>
                <a:cs typeface="Poppins" panose="00000500000000000000" pitchFamily="2" charset="0"/>
              </a:rPr>
              <a:t>Ensuring accurate skill extraction from text</a:t>
            </a:r>
          </a:p>
          <a:p>
            <a:r>
              <a:rPr lang="en-IN" sz="2400" dirty="0">
                <a:latin typeface="Poppins" panose="00000500000000000000" pitchFamily="2" charset="0"/>
                <a:cs typeface="Poppins" panose="00000500000000000000" pitchFamily="2" charset="0"/>
              </a:rPr>
              <a:t>Designing radar + bar charts for 20+ skills</a:t>
            </a:r>
          </a:p>
          <a:p>
            <a:r>
              <a:rPr lang="en-IN" sz="2400" dirty="0">
                <a:latin typeface="Poppins" panose="00000500000000000000" pitchFamily="2" charset="0"/>
                <a:cs typeface="Poppins" panose="00000500000000000000" pitchFamily="2" charset="0"/>
              </a:rPr>
              <a:t>Evaluation metrics integration without </a:t>
            </a:r>
            <a:r>
              <a:rPr lang="en-IN" sz="2400" dirty="0" err="1">
                <a:latin typeface="Poppins" panose="00000500000000000000" pitchFamily="2" charset="0"/>
                <a:cs typeface="Poppins" panose="00000500000000000000" pitchFamily="2" charset="0"/>
              </a:rPr>
              <a:t>labeled</a:t>
            </a:r>
            <a:r>
              <a:rPr lang="en-IN" sz="2400" dirty="0">
                <a:latin typeface="Poppins" panose="00000500000000000000" pitchFamily="2" charset="0"/>
                <a:cs typeface="Poppins" panose="00000500000000000000" pitchFamily="2" charset="0"/>
              </a:rPr>
              <a:t> dataset</a:t>
            </a:r>
          </a:p>
        </p:txBody>
      </p:sp>
      <p:sp>
        <p:nvSpPr>
          <p:cNvPr id="9" name="Rectangle 1">
            <a:extLst>
              <a:ext uri="{FF2B5EF4-FFF2-40B4-BE49-F238E27FC236}">
                <a16:creationId xmlns:a16="http://schemas.microsoft.com/office/drawing/2014/main" id="{2642F914-142F-1C70-DF33-D07DEA97C914}"/>
              </a:ext>
            </a:extLst>
          </p:cNvPr>
          <p:cNvSpPr>
            <a:spLocks noChangeArrowheads="1"/>
          </p:cNvSpPr>
          <p:nvPr/>
        </p:nvSpPr>
        <p:spPr bwMode="auto">
          <a:xfrm>
            <a:off x="9402678" y="6874386"/>
            <a:ext cx="858052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IN" sz="2400" b="1" dirty="0">
                <a:latin typeface="Poppins" panose="00000500000000000000" pitchFamily="2" charset="0"/>
                <a:cs typeface="Poppins" panose="00000500000000000000" pitchFamily="2" charset="0"/>
              </a:rPr>
              <a:t>Future Scope</a:t>
            </a: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Add PDF resume parser (like </a:t>
            </a:r>
            <a:r>
              <a:rPr kumimoji="0" lang="en-US" altLang="en-US" sz="11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PyMuPDF</a:t>
            </a:r>
            <a:r>
              <a:rPr kumimoji="0" lang="en-US" altLang="en-US" sz="16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t>
            </a: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Integrate GPT-based job/resume summarization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Deploy the app using Docker &amp; host on cloud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Add feedback loop for model retraining using user ratings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2314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5" name="TextBox 5"/>
          <p:cNvSpPr txBox="1"/>
          <p:nvPr/>
        </p:nvSpPr>
        <p:spPr>
          <a:xfrm>
            <a:off x="1028700" y="2640240"/>
            <a:ext cx="9299497" cy="5339895"/>
          </a:xfrm>
          <a:prstGeom prst="rect">
            <a:avLst/>
          </a:prstGeom>
        </p:spPr>
        <p:txBody>
          <a:bodyPr lIns="0" tIns="0" rIns="0" bIns="0" rtlCol="0" anchor="t">
            <a:spAutoFit/>
          </a:bodyPr>
          <a:lstStyle/>
          <a:p>
            <a:pPr algn="l">
              <a:lnSpc>
                <a:spcPts val="19534"/>
              </a:lnSpc>
            </a:pPr>
            <a:r>
              <a:rPr lang="en-US" sz="21005" b="1" spc="-1050" dirty="0">
                <a:solidFill>
                  <a:srgbClr val="0F0E0E"/>
                </a:solidFill>
                <a:latin typeface="Poppins Bold"/>
                <a:ea typeface="Poppins Bold"/>
                <a:cs typeface="Poppins Bold"/>
                <a:sym typeface="Poppins Bold"/>
              </a:rPr>
              <a:t>Thank You</a:t>
            </a:r>
          </a:p>
        </p:txBody>
      </p:sp>
      <p:pic>
        <p:nvPicPr>
          <p:cNvPr id="8" name="Picture 7">
            <a:extLst>
              <a:ext uri="{FF2B5EF4-FFF2-40B4-BE49-F238E27FC236}">
                <a16:creationId xmlns:a16="http://schemas.microsoft.com/office/drawing/2014/main" id="{43A75035-EFF6-B43A-2D26-AA90A795B595}"/>
              </a:ext>
            </a:extLst>
          </p:cNvPr>
          <p:cNvPicPr>
            <a:picLocks noChangeAspect="1"/>
          </p:cNvPicPr>
          <p:nvPr/>
        </p:nvPicPr>
        <p:blipFill>
          <a:blip r:embed="rId3"/>
          <a:stretch>
            <a:fillRect/>
          </a:stretch>
        </p:blipFill>
        <p:spPr>
          <a:xfrm>
            <a:off x="9906000" y="0"/>
            <a:ext cx="8382000" cy="10287000"/>
          </a:xfrm>
          <a:prstGeom prst="rect">
            <a:avLst/>
          </a:prstGeom>
        </p:spPr>
      </p:pic>
      <p:sp>
        <p:nvSpPr>
          <p:cNvPr id="4" name="TextBox 3">
            <a:extLst>
              <a:ext uri="{FF2B5EF4-FFF2-40B4-BE49-F238E27FC236}">
                <a16:creationId xmlns:a16="http://schemas.microsoft.com/office/drawing/2014/main" id="{5990BF55-4B64-0EF5-EF4A-C882A8D8798C}"/>
              </a:ext>
            </a:extLst>
          </p:cNvPr>
          <p:cNvSpPr txBox="1"/>
          <p:nvPr/>
        </p:nvSpPr>
        <p:spPr>
          <a:xfrm>
            <a:off x="1028700" y="7353298"/>
            <a:ext cx="7886700" cy="461665"/>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r>
              <a:rPr lang="en-IN" sz="2400" b="1" i="1" dirty="0">
                <a:latin typeface="Poppins" panose="00000500000000000000" pitchFamily="2" charset="0"/>
                <a:cs typeface="Poppins" panose="00000500000000000000" pitchFamily="2" charset="0"/>
              </a:rPr>
              <a:t>https://github.com/muffinpuff11/JobFitEngine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3" name="Freeform 3"/>
          <p:cNvSpPr/>
          <p:nvPr/>
        </p:nvSpPr>
        <p:spPr>
          <a:xfrm rot="-5400000">
            <a:off x="2703967" y="293162"/>
            <a:ext cx="412749" cy="1858279"/>
          </a:xfrm>
          <a:custGeom>
            <a:avLst/>
            <a:gdLst/>
            <a:ahLst/>
            <a:cxnLst/>
            <a:rect l="l" t="t" r="r" b="b"/>
            <a:pathLst>
              <a:path w="405581" h="1477280">
                <a:moveTo>
                  <a:pt x="0" y="0"/>
                </a:moveTo>
                <a:lnTo>
                  <a:pt x="405581" y="0"/>
                </a:lnTo>
                <a:lnTo>
                  <a:pt x="405581" y="1477281"/>
                </a:lnTo>
                <a:lnTo>
                  <a:pt x="0" y="1477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0975" y="2462570"/>
            <a:ext cx="11353800" cy="1872307"/>
          </a:xfrm>
          <a:prstGeom prst="rect">
            <a:avLst/>
          </a:prstGeom>
        </p:spPr>
        <p:txBody>
          <a:bodyPr wrap="square" lIns="0" tIns="0" rIns="0" bIns="0" rtlCol="0" anchor="t">
            <a:spAutoFit/>
          </a:bodyPr>
          <a:lstStyle/>
          <a:p>
            <a:pPr algn="l">
              <a:lnSpc>
                <a:spcPts val="14618"/>
              </a:lnSpc>
            </a:pPr>
            <a:r>
              <a:rPr lang="en-US" sz="12800" b="1" spc="-769" dirty="0">
                <a:solidFill>
                  <a:srgbClr val="000000"/>
                </a:solidFill>
                <a:latin typeface="Poppins Bold"/>
                <a:ea typeface="Poppins Bold"/>
                <a:cs typeface="Poppins Bold"/>
                <a:sym typeface="Poppins Bold"/>
              </a:rPr>
              <a:t>About Team</a:t>
            </a:r>
          </a:p>
        </p:txBody>
      </p:sp>
      <p:sp>
        <p:nvSpPr>
          <p:cNvPr id="7" name="TextBox 7"/>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10" name="TextBox 10"/>
          <p:cNvSpPr txBox="1"/>
          <p:nvPr/>
        </p:nvSpPr>
        <p:spPr>
          <a:xfrm>
            <a:off x="990600" y="5493233"/>
            <a:ext cx="9077957" cy="2596480"/>
          </a:xfrm>
          <a:prstGeom prst="rect">
            <a:avLst/>
          </a:prstGeom>
        </p:spPr>
        <p:txBody>
          <a:bodyPr wrap="square" lIns="0" tIns="0" rIns="0" bIns="0" rtlCol="0" anchor="t">
            <a:spAutoFit/>
          </a:bodyPr>
          <a:lstStyle/>
          <a:p>
            <a:pPr algn="just">
              <a:lnSpc>
                <a:spcPts val="2909"/>
              </a:lnSpc>
            </a:pPr>
            <a:r>
              <a:rPr lang="en-US" sz="5400" b="1" spc="111" dirty="0">
                <a:solidFill>
                  <a:srgbClr val="000000"/>
                </a:solidFill>
                <a:latin typeface="Poppins"/>
                <a:ea typeface="Poppins"/>
                <a:cs typeface="Poppins"/>
                <a:sym typeface="Poppins"/>
              </a:rPr>
              <a:t>GROUP 08</a:t>
            </a:r>
          </a:p>
          <a:p>
            <a:pPr algn="just">
              <a:lnSpc>
                <a:spcPts val="2909"/>
              </a:lnSpc>
            </a:pPr>
            <a:endParaRPr lang="en-US" sz="2400" spc="111" dirty="0">
              <a:solidFill>
                <a:srgbClr val="000000"/>
              </a:solidFill>
              <a:latin typeface="Poppins"/>
              <a:ea typeface="Poppins"/>
              <a:cs typeface="Poppins"/>
              <a:sym typeface="Poppins"/>
            </a:endParaRPr>
          </a:p>
          <a:p>
            <a:pPr algn="just">
              <a:lnSpc>
                <a:spcPts val="2909"/>
              </a:lnSpc>
            </a:pPr>
            <a:endParaRPr lang="en-US" sz="2400" spc="111" dirty="0">
              <a:solidFill>
                <a:srgbClr val="000000"/>
              </a:solidFill>
              <a:latin typeface="Poppins"/>
              <a:ea typeface="Poppins"/>
              <a:cs typeface="Poppins"/>
              <a:sym typeface="Poppins"/>
            </a:endParaRPr>
          </a:p>
          <a:p>
            <a:pPr algn="just">
              <a:lnSpc>
                <a:spcPts val="2909"/>
              </a:lnSpc>
            </a:pPr>
            <a:r>
              <a:rPr lang="en-US" sz="2400" spc="111" dirty="0">
                <a:solidFill>
                  <a:srgbClr val="000000"/>
                </a:solidFill>
                <a:latin typeface="Poppins"/>
                <a:ea typeface="Poppins"/>
                <a:cs typeface="Poppins"/>
                <a:sym typeface="Poppins"/>
              </a:rPr>
              <a:t>SOUMYA SONEJA 2401020061</a:t>
            </a:r>
          </a:p>
          <a:p>
            <a:pPr algn="just">
              <a:lnSpc>
                <a:spcPts val="2909"/>
              </a:lnSpc>
            </a:pPr>
            <a:r>
              <a:rPr lang="en-US" sz="2400" spc="111" dirty="0">
                <a:solidFill>
                  <a:srgbClr val="000000"/>
                </a:solidFill>
                <a:latin typeface="Poppins"/>
                <a:ea typeface="Poppins"/>
                <a:cs typeface="Poppins"/>
                <a:sym typeface="Poppins"/>
              </a:rPr>
              <a:t>DHRUVI SHARMA 992401030276</a:t>
            </a:r>
          </a:p>
          <a:p>
            <a:pPr algn="just">
              <a:lnSpc>
                <a:spcPts val="2909"/>
              </a:lnSpc>
            </a:pPr>
            <a:r>
              <a:rPr lang="en-US" sz="2400" spc="111" dirty="0">
                <a:solidFill>
                  <a:srgbClr val="000000"/>
                </a:solidFill>
                <a:latin typeface="Poppins"/>
                <a:ea typeface="Poppins"/>
                <a:cs typeface="Poppins"/>
                <a:sym typeface="Poppins"/>
              </a:rPr>
              <a:t>ANSHIKA SRIVASTAV 2405170095</a:t>
            </a:r>
          </a:p>
          <a:p>
            <a:pPr algn="just">
              <a:lnSpc>
                <a:spcPts val="2909"/>
              </a:lnSpc>
            </a:pPr>
            <a:r>
              <a:rPr lang="en-US" sz="2400" spc="111" dirty="0">
                <a:solidFill>
                  <a:srgbClr val="000000"/>
                </a:solidFill>
                <a:latin typeface="Poppins"/>
                <a:ea typeface="Poppins"/>
                <a:cs typeface="Poppins"/>
                <a:sym typeface="Poppins"/>
              </a:rPr>
              <a:t>AARUSH BAHUGUNA 2401200026</a:t>
            </a:r>
          </a:p>
        </p:txBody>
      </p:sp>
      <p:pic>
        <p:nvPicPr>
          <p:cNvPr id="1026" name="Picture 2" descr="Jaypee Institute of Information Technology - Wikipedia">
            <a:extLst>
              <a:ext uri="{FF2B5EF4-FFF2-40B4-BE49-F238E27FC236}">
                <a16:creationId xmlns:a16="http://schemas.microsoft.com/office/drawing/2014/main" id="{0E0DC561-AFE2-6D63-E4AF-2F0F6589D0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2703" y="2355020"/>
            <a:ext cx="5776597" cy="6916051"/>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pic>
        <p:nvPicPr>
          <p:cNvPr id="2058" name="Picture 10" descr="Bulb Png Images - Free Download on Freepik">
            <a:extLst>
              <a:ext uri="{FF2B5EF4-FFF2-40B4-BE49-F238E27FC236}">
                <a16:creationId xmlns:a16="http://schemas.microsoft.com/office/drawing/2014/main" id="{2B7D7AC8-DDC6-8E52-229A-A3C443E20A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6831" y="8571242"/>
            <a:ext cx="1434338" cy="1434338"/>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3"/>
          <p:cNvSpPr/>
          <p:nvPr/>
        </p:nvSpPr>
        <p:spPr>
          <a:xfrm rot="-5400000">
            <a:off x="5238733" y="-280176"/>
            <a:ext cx="334098" cy="2904439"/>
          </a:xfrm>
          <a:custGeom>
            <a:avLst/>
            <a:gdLst/>
            <a:ahLst/>
            <a:cxnLst/>
            <a:rect l="l" t="t" r="r" b="b"/>
            <a:pathLst>
              <a:path w="405581" h="1477280">
                <a:moveTo>
                  <a:pt x="0" y="0"/>
                </a:moveTo>
                <a:lnTo>
                  <a:pt x="405581" y="0"/>
                </a:lnTo>
                <a:lnTo>
                  <a:pt x="405581" y="1477281"/>
                </a:lnTo>
                <a:lnTo>
                  <a:pt x="0" y="147728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8" name="TextBox 8"/>
          <p:cNvSpPr txBox="1"/>
          <p:nvPr/>
        </p:nvSpPr>
        <p:spPr>
          <a:xfrm>
            <a:off x="11862313" y="1769450"/>
            <a:ext cx="5396987" cy="544316"/>
          </a:xfrm>
          <a:prstGeom prst="rect">
            <a:avLst/>
          </a:prstGeom>
        </p:spPr>
        <p:txBody>
          <a:bodyPr lIns="0" tIns="0" rIns="0" bIns="0" rtlCol="0" anchor="t">
            <a:spAutoFit/>
          </a:bodyPr>
          <a:lstStyle/>
          <a:p>
            <a:pPr algn="l">
              <a:lnSpc>
                <a:spcPts val="4386"/>
              </a:lnSpc>
            </a:pPr>
            <a:r>
              <a:rPr lang="en-US" sz="3373" b="1" spc="168" dirty="0">
                <a:solidFill>
                  <a:srgbClr val="000000"/>
                </a:solidFill>
                <a:latin typeface="Poppins Bold"/>
                <a:ea typeface="Poppins Bold"/>
                <a:cs typeface="Poppins Bold"/>
                <a:sym typeface="Poppins Bold"/>
              </a:rPr>
              <a:t>Problem Statement</a:t>
            </a:r>
          </a:p>
        </p:txBody>
      </p:sp>
      <p:sp>
        <p:nvSpPr>
          <p:cNvPr id="9" name="TextBox 9"/>
          <p:cNvSpPr txBox="1"/>
          <p:nvPr/>
        </p:nvSpPr>
        <p:spPr>
          <a:xfrm>
            <a:off x="11862313" y="2601552"/>
            <a:ext cx="5396987" cy="7017306"/>
          </a:xfrm>
          <a:prstGeom prst="rect">
            <a:avLst/>
          </a:prstGeom>
        </p:spPr>
        <p:txBody>
          <a:bodyPr lIns="0" tIns="0" rIns="0" bIns="0" rtlCol="0" anchor="t">
            <a:spAutoFit/>
          </a:bodyPr>
          <a:lstStyle/>
          <a:p>
            <a:r>
              <a:rPr lang="en-US" sz="2400" dirty="0">
                <a:latin typeface="Poppins" panose="00000500000000000000" pitchFamily="2" charset="0"/>
                <a:cs typeface="Poppins" panose="00000500000000000000" pitchFamily="2" charset="0"/>
              </a:rPr>
              <a:t>Despite the growing availability of online learning resources and career guidance tools, professionals and students often struggle to identify the exact skills they lack for transitioning into their desired job roles. Traditional methods rely heavily on self-assessment or generic advice, which may not accurately reflect the real-world expectations of a job market. There is a critical need for a data-driven system that can analyze individual resumes, compare them with industry-aligned profiles, and automatically detect missing skills—enabling users to take focused, actionable steps in their career development.</a:t>
            </a:r>
          </a:p>
        </p:txBody>
      </p:sp>
      <p:pic>
        <p:nvPicPr>
          <p:cNvPr id="2050" name="Picture 2" descr="Free AI Resume Builder - Resume Genius">
            <a:extLst>
              <a:ext uri="{FF2B5EF4-FFF2-40B4-BE49-F238E27FC236}">
                <a16:creationId xmlns:a16="http://schemas.microsoft.com/office/drawing/2014/main" id="{164B2ED7-A451-261C-604A-8BB39F12D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608333"/>
            <a:ext cx="4882581" cy="66593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Google For Jobs? Google's Job Listing Feature">
            <a:extLst>
              <a:ext uri="{FF2B5EF4-FFF2-40B4-BE49-F238E27FC236}">
                <a16:creationId xmlns:a16="http://schemas.microsoft.com/office/drawing/2014/main" id="{5BFF0B4A-7A0F-D097-8BCD-41E50AED6E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63581" y="1608333"/>
            <a:ext cx="5712938" cy="665936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BBCBFD12-692C-B760-A915-F036836D1218}"/>
                  </a:ext>
                </a:extLst>
              </p14:cNvPr>
              <p14:cNvContentPartPr/>
              <p14:nvPr/>
            </p14:nvContentPartPr>
            <p14:xfrm>
              <a:off x="-781665" y="560683"/>
              <a:ext cx="360" cy="360"/>
            </p14:xfrm>
          </p:contentPart>
        </mc:Choice>
        <mc:Fallback xmlns="">
          <p:pic>
            <p:nvPicPr>
              <p:cNvPr id="11" name="Ink 10">
                <a:extLst>
                  <a:ext uri="{FF2B5EF4-FFF2-40B4-BE49-F238E27FC236}">
                    <a16:creationId xmlns:a16="http://schemas.microsoft.com/office/drawing/2014/main" id="{BBCBFD12-692C-B760-A915-F036836D1218}"/>
                  </a:ext>
                </a:extLst>
              </p:cNvPr>
              <p:cNvPicPr/>
              <p:nvPr/>
            </p:nvPicPr>
            <p:blipFill>
              <a:blip r:embed="rId9"/>
              <a:stretch>
                <a:fillRect/>
              </a:stretch>
            </p:blipFill>
            <p:spPr>
              <a:xfrm>
                <a:off x="-787785" y="55456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EE7A2111-501B-88FC-304D-898BA36A150B}"/>
                  </a:ext>
                </a:extLst>
              </p14:cNvPr>
              <p14:cNvContentPartPr/>
              <p14:nvPr/>
            </p14:nvContentPartPr>
            <p14:xfrm>
              <a:off x="6326895" y="7506883"/>
              <a:ext cx="360" cy="360"/>
            </p14:xfrm>
          </p:contentPart>
        </mc:Choice>
        <mc:Fallback xmlns="">
          <p:pic>
            <p:nvPicPr>
              <p:cNvPr id="12" name="Ink 11">
                <a:extLst>
                  <a:ext uri="{FF2B5EF4-FFF2-40B4-BE49-F238E27FC236}">
                    <a16:creationId xmlns:a16="http://schemas.microsoft.com/office/drawing/2014/main" id="{EE7A2111-501B-88FC-304D-898BA36A150B}"/>
                  </a:ext>
                </a:extLst>
              </p:cNvPr>
              <p:cNvPicPr/>
              <p:nvPr/>
            </p:nvPicPr>
            <p:blipFill>
              <a:blip r:embed="rId9"/>
              <a:stretch>
                <a:fillRect/>
              </a:stretch>
            </p:blipFill>
            <p:spPr>
              <a:xfrm>
                <a:off x="6320775" y="7500763"/>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D9315989-600B-A25F-5BDD-7DF8CF3B9D1C}"/>
                  </a:ext>
                </a:extLst>
              </p14:cNvPr>
              <p14:cNvContentPartPr/>
              <p14:nvPr/>
            </p14:nvContentPartPr>
            <p14:xfrm>
              <a:off x="5943855" y="7993963"/>
              <a:ext cx="2155320" cy="1668960"/>
            </p14:xfrm>
          </p:contentPart>
        </mc:Choice>
        <mc:Fallback xmlns="">
          <p:pic>
            <p:nvPicPr>
              <p:cNvPr id="16" name="Ink 15">
                <a:extLst>
                  <a:ext uri="{FF2B5EF4-FFF2-40B4-BE49-F238E27FC236}">
                    <a16:creationId xmlns:a16="http://schemas.microsoft.com/office/drawing/2014/main" id="{D9315989-600B-A25F-5BDD-7DF8CF3B9D1C}"/>
                  </a:ext>
                </a:extLst>
              </p:cNvPr>
              <p:cNvPicPr/>
              <p:nvPr/>
            </p:nvPicPr>
            <p:blipFill>
              <a:blip r:embed="rId12"/>
              <a:stretch>
                <a:fillRect/>
              </a:stretch>
            </p:blipFill>
            <p:spPr>
              <a:xfrm>
                <a:off x="5880855" y="7930963"/>
                <a:ext cx="2280960" cy="179460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7901203" y="-101723"/>
            <a:ext cx="462787" cy="2480009"/>
          </a:xfrm>
          <a:custGeom>
            <a:avLst/>
            <a:gdLst/>
            <a:ahLst/>
            <a:cxnLst/>
            <a:rect l="l" t="t" r="r" b="b"/>
            <a:pathLst>
              <a:path w="405581" h="1477280">
                <a:moveTo>
                  <a:pt x="0" y="0"/>
                </a:moveTo>
                <a:lnTo>
                  <a:pt x="405580" y="0"/>
                </a:lnTo>
                <a:lnTo>
                  <a:pt x="405580" y="1477280"/>
                </a:lnTo>
                <a:lnTo>
                  <a:pt x="0" y="14772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675524" y="1924403"/>
            <a:ext cx="12572334" cy="2999588"/>
            <a:chOff x="0" y="0"/>
            <a:chExt cx="1947784" cy="464715"/>
          </a:xfrm>
        </p:grpSpPr>
        <p:sp>
          <p:nvSpPr>
            <p:cNvPr id="8" name="Freeform 8"/>
            <p:cNvSpPr/>
            <p:nvPr/>
          </p:nvSpPr>
          <p:spPr>
            <a:xfrm>
              <a:off x="0" y="0"/>
              <a:ext cx="1947784" cy="464715"/>
            </a:xfrm>
            <a:custGeom>
              <a:avLst/>
              <a:gdLst/>
              <a:ahLst/>
              <a:cxnLst/>
              <a:rect l="l" t="t" r="r" b="b"/>
              <a:pathLst>
                <a:path w="1947784" h="464715">
                  <a:moveTo>
                    <a:pt x="0" y="0"/>
                  </a:moveTo>
                  <a:lnTo>
                    <a:pt x="1947784" y="0"/>
                  </a:lnTo>
                  <a:lnTo>
                    <a:pt x="1947784" y="464715"/>
                  </a:lnTo>
                  <a:lnTo>
                    <a:pt x="0" y="464715"/>
                  </a:lnTo>
                  <a:close/>
                </a:path>
              </a:pathLst>
            </a:custGeom>
            <a:blipFill>
              <a:blip r:embed="rId5">
                <a:alphaModFix amt="34000"/>
              </a:blip>
              <a:stretch>
                <a:fillRect t="-89711" b="-89711"/>
              </a:stretch>
            </a:blipFill>
          </p:spPr>
        </p:sp>
      </p:grpSp>
      <p:sp>
        <p:nvSpPr>
          <p:cNvPr id="9" name="TextBox 9"/>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10" name="TextBox 10"/>
          <p:cNvSpPr txBox="1"/>
          <p:nvPr/>
        </p:nvSpPr>
        <p:spPr>
          <a:xfrm>
            <a:off x="1028700" y="2664799"/>
            <a:ext cx="10534154" cy="2024529"/>
          </a:xfrm>
          <a:prstGeom prst="rect">
            <a:avLst/>
          </a:prstGeom>
        </p:spPr>
        <p:txBody>
          <a:bodyPr lIns="0" tIns="0" rIns="0" bIns="0" rtlCol="0" anchor="t">
            <a:spAutoFit/>
          </a:bodyPr>
          <a:lstStyle/>
          <a:p>
            <a:pPr algn="l">
              <a:lnSpc>
                <a:spcPts val="15139"/>
              </a:lnSpc>
            </a:pPr>
            <a:r>
              <a:rPr lang="en-US" sz="15936" b="1" spc="-796" dirty="0">
                <a:solidFill>
                  <a:srgbClr val="0F0E0E"/>
                </a:solidFill>
                <a:latin typeface="Poppins Bold"/>
                <a:ea typeface="Poppins Bold"/>
                <a:cs typeface="Poppins Bold"/>
                <a:sym typeface="Poppins Bold"/>
              </a:rPr>
              <a:t>Overview</a:t>
            </a:r>
          </a:p>
        </p:txBody>
      </p:sp>
      <p:sp>
        <p:nvSpPr>
          <p:cNvPr id="11" name="TextBox 11"/>
          <p:cNvSpPr txBox="1"/>
          <p:nvPr/>
        </p:nvSpPr>
        <p:spPr>
          <a:xfrm>
            <a:off x="12028511" y="2252764"/>
            <a:ext cx="5242821" cy="2436564"/>
          </a:xfrm>
          <a:prstGeom prst="rect">
            <a:avLst/>
          </a:prstGeom>
        </p:spPr>
        <p:txBody>
          <a:bodyPr lIns="0" tIns="0" rIns="0" bIns="0" rtlCol="0" anchor="t">
            <a:spAutoFit/>
          </a:bodyPr>
          <a:lstStyle/>
          <a:p>
            <a:pPr algn="just">
              <a:lnSpc>
                <a:spcPts val="2201"/>
              </a:lnSpc>
            </a:pPr>
            <a:r>
              <a:rPr lang="en-US" sz="2400" b="1" dirty="0">
                <a:latin typeface="Poppins" panose="00000500000000000000" pitchFamily="2" charset="0"/>
                <a:cs typeface="Poppins" panose="00000500000000000000" pitchFamily="2" charset="0"/>
              </a:rPr>
              <a:t>OBJECTIVE :</a:t>
            </a:r>
          </a:p>
          <a:p>
            <a:r>
              <a:rPr lang="en-US" sz="2000" dirty="0">
                <a:latin typeface="Poppins" panose="00000500000000000000" pitchFamily="2" charset="0"/>
                <a:cs typeface="Poppins" panose="00000500000000000000" pitchFamily="2" charset="0"/>
              </a:rPr>
              <a:t>To bridge the gap between resumes and job descriptions by identifying missing and advanced skills in resumes, recommending personalized resources, and evaluating candidate-job fit using intelligent ranking and visualization techniques.</a:t>
            </a:r>
          </a:p>
        </p:txBody>
      </p:sp>
      <p:sp>
        <p:nvSpPr>
          <p:cNvPr id="12" name="TextBox 12"/>
          <p:cNvSpPr txBox="1"/>
          <p:nvPr/>
        </p:nvSpPr>
        <p:spPr>
          <a:xfrm>
            <a:off x="2106208" y="5158654"/>
            <a:ext cx="4142192" cy="4370427"/>
          </a:xfrm>
          <a:prstGeom prst="rect">
            <a:avLst/>
          </a:prstGeom>
        </p:spPr>
        <p:txBody>
          <a:bodyPr wrap="square" lIns="0" tIns="0" rIns="0" bIns="0" rtlCol="0" anchor="t">
            <a:spAutoFit/>
          </a:bodyPr>
          <a:lstStyle/>
          <a:p>
            <a:r>
              <a:rPr lang="en-US" sz="2400" b="1" dirty="0">
                <a:latin typeface="Poppins" panose="00000500000000000000" pitchFamily="2" charset="0"/>
                <a:cs typeface="Poppins" panose="00000500000000000000" pitchFamily="2" charset="0"/>
              </a:rPr>
              <a:t>SOLUTION :</a:t>
            </a:r>
            <a:br>
              <a:rPr lang="en-US" sz="2000" dirty="0">
                <a:latin typeface="Poppins" panose="00000500000000000000" pitchFamily="2" charset="0"/>
                <a:cs typeface="Poppins" panose="00000500000000000000" pitchFamily="2" charset="0"/>
              </a:rPr>
            </a:br>
            <a:r>
              <a:rPr lang="en-US" sz="2000" dirty="0">
                <a:latin typeface="Poppins" panose="00000500000000000000" pitchFamily="2" charset="0"/>
                <a:cs typeface="Poppins" panose="00000500000000000000" pitchFamily="2" charset="0"/>
              </a:rPr>
              <a:t>We developed a web-based Skill Gap Analyzer that:</a:t>
            </a:r>
          </a:p>
          <a:p>
            <a:r>
              <a:rPr lang="en-US" sz="2000" dirty="0">
                <a:latin typeface="Poppins" panose="00000500000000000000" pitchFamily="2" charset="0"/>
                <a:cs typeface="Poppins" panose="00000500000000000000" pitchFamily="2" charset="0"/>
              </a:rPr>
              <a:t>Accepts resumes via text or file upload.</a:t>
            </a:r>
          </a:p>
          <a:p>
            <a:r>
              <a:rPr lang="en-US" sz="2000" dirty="0">
                <a:latin typeface="Poppins" panose="00000500000000000000" pitchFamily="2" charset="0"/>
                <a:cs typeface="Poppins" panose="00000500000000000000" pitchFamily="2" charset="0"/>
              </a:rPr>
              <a:t>Compares them with job descriptions using ML and IR techniques.</a:t>
            </a:r>
          </a:p>
          <a:p>
            <a:r>
              <a:rPr lang="en-US" sz="2000" dirty="0">
                <a:latin typeface="Poppins" panose="00000500000000000000" pitchFamily="2" charset="0"/>
                <a:cs typeface="Poppins" panose="00000500000000000000" pitchFamily="2" charset="0"/>
              </a:rPr>
              <a:t>Visualizes skill gaps using radar and bar charts.</a:t>
            </a:r>
          </a:p>
          <a:p>
            <a:r>
              <a:rPr lang="en-US" sz="2000" dirty="0">
                <a:latin typeface="Poppins" panose="00000500000000000000" pitchFamily="2" charset="0"/>
                <a:cs typeface="Poppins" panose="00000500000000000000" pitchFamily="2" charset="0"/>
              </a:rPr>
              <a:t>Provides recommendations with skill-tagged resources.</a:t>
            </a:r>
          </a:p>
          <a:p>
            <a:r>
              <a:rPr lang="en-US" sz="2000" dirty="0">
                <a:latin typeface="Poppins" panose="00000500000000000000" pitchFamily="2" charset="0"/>
                <a:cs typeface="Poppins" panose="00000500000000000000" pitchFamily="2" charset="0"/>
              </a:rPr>
              <a:t>Evaluates performance using ranking metrics.</a:t>
            </a:r>
          </a:p>
        </p:txBody>
      </p:sp>
      <p:sp>
        <p:nvSpPr>
          <p:cNvPr id="13" name="TextBox 13"/>
          <p:cNvSpPr txBox="1"/>
          <p:nvPr/>
        </p:nvSpPr>
        <p:spPr>
          <a:xfrm>
            <a:off x="7061938" y="5123447"/>
            <a:ext cx="4142192" cy="4062651"/>
          </a:xfrm>
          <a:prstGeom prst="rect">
            <a:avLst/>
          </a:prstGeom>
        </p:spPr>
        <p:txBody>
          <a:bodyPr wrap="square" lIns="0" tIns="0" rIns="0" bIns="0" rtlCol="0" anchor="t">
            <a:spAutoFit/>
          </a:bodyPr>
          <a:lstStyle/>
          <a:p>
            <a:r>
              <a:rPr lang="en-IN" sz="2400" b="1" dirty="0">
                <a:latin typeface="Poppins" panose="00000500000000000000" pitchFamily="2" charset="0"/>
                <a:cs typeface="Poppins" panose="00000500000000000000" pitchFamily="2" charset="0"/>
              </a:rPr>
              <a:t>Technical Stack :</a:t>
            </a:r>
          </a:p>
          <a:p>
            <a:r>
              <a:rPr lang="en-IN" sz="2000" b="1" dirty="0">
                <a:latin typeface="Poppins" panose="00000500000000000000" pitchFamily="2" charset="0"/>
                <a:cs typeface="Poppins" panose="00000500000000000000" pitchFamily="2" charset="0"/>
              </a:rPr>
              <a:t>Frontend:</a:t>
            </a:r>
            <a:r>
              <a:rPr lang="en-IN" sz="2000" dirty="0">
                <a:latin typeface="Poppins" panose="00000500000000000000" pitchFamily="2" charset="0"/>
                <a:cs typeface="Poppins" panose="00000500000000000000" pitchFamily="2" charset="0"/>
              </a:rPr>
              <a:t> HTML + Flask templates (</a:t>
            </a:r>
            <a:r>
              <a:rPr lang="en-IN" sz="2000" dirty="0" err="1">
                <a:latin typeface="Poppins" panose="00000500000000000000" pitchFamily="2" charset="0"/>
                <a:cs typeface="Poppins" panose="00000500000000000000" pitchFamily="2" charset="0"/>
              </a:rPr>
              <a:t>render_template_string</a:t>
            </a:r>
            <a:r>
              <a:rPr lang="en-IN" sz="2000" dirty="0">
                <a:latin typeface="Poppins" panose="00000500000000000000" pitchFamily="2" charset="0"/>
                <a:cs typeface="Poppins" panose="00000500000000000000" pitchFamily="2" charset="0"/>
              </a:rPr>
              <a:t>)</a:t>
            </a:r>
          </a:p>
          <a:p>
            <a:r>
              <a:rPr lang="en-IN" sz="2000" b="1" dirty="0">
                <a:latin typeface="Poppins" panose="00000500000000000000" pitchFamily="2" charset="0"/>
                <a:cs typeface="Poppins" panose="00000500000000000000" pitchFamily="2" charset="0"/>
              </a:rPr>
              <a:t>Backend:</a:t>
            </a:r>
            <a:r>
              <a:rPr lang="en-IN" sz="2000" dirty="0">
                <a:latin typeface="Poppins" panose="00000500000000000000" pitchFamily="2" charset="0"/>
                <a:cs typeface="Poppins" panose="00000500000000000000" pitchFamily="2" charset="0"/>
              </a:rPr>
              <a:t> Python (Flask Web Framework)</a:t>
            </a:r>
          </a:p>
          <a:p>
            <a:r>
              <a:rPr lang="en-IN" sz="2000" b="1" dirty="0">
                <a:latin typeface="Poppins" panose="00000500000000000000" pitchFamily="2" charset="0"/>
                <a:cs typeface="Poppins" panose="00000500000000000000" pitchFamily="2" charset="0"/>
              </a:rPr>
              <a:t>ML Libraries:</a:t>
            </a:r>
            <a:r>
              <a:rPr lang="en-IN" sz="2000" dirty="0">
                <a:latin typeface="Poppins" panose="00000500000000000000" pitchFamily="2" charset="0"/>
                <a:cs typeface="Poppins" panose="00000500000000000000" pitchFamily="2" charset="0"/>
              </a:rPr>
              <a:t> Scikit-learn, NumPy, pandas</a:t>
            </a:r>
          </a:p>
          <a:p>
            <a:r>
              <a:rPr lang="en-IN" sz="2000" b="1" dirty="0">
                <a:latin typeface="Poppins" panose="00000500000000000000" pitchFamily="2" charset="0"/>
                <a:cs typeface="Poppins" panose="00000500000000000000" pitchFamily="2" charset="0"/>
              </a:rPr>
              <a:t>IR Techniques:</a:t>
            </a:r>
            <a:r>
              <a:rPr lang="en-IN" sz="2000" dirty="0">
                <a:latin typeface="Poppins" panose="00000500000000000000" pitchFamily="2" charset="0"/>
                <a:cs typeface="Poppins" panose="00000500000000000000" pitchFamily="2" charset="0"/>
              </a:rPr>
              <a:t> TF-IDF Vectorization + Cosine Similarity</a:t>
            </a:r>
          </a:p>
          <a:p>
            <a:r>
              <a:rPr lang="en-IN" sz="2000" b="1" dirty="0">
                <a:latin typeface="Poppins" panose="00000500000000000000" pitchFamily="2" charset="0"/>
                <a:cs typeface="Poppins" panose="00000500000000000000" pitchFamily="2" charset="0"/>
              </a:rPr>
              <a:t>Modelling:</a:t>
            </a:r>
            <a:r>
              <a:rPr lang="en-IN" sz="2000" dirty="0">
                <a:latin typeface="Poppins" panose="00000500000000000000" pitchFamily="2" charset="0"/>
                <a:cs typeface="Poppins" panose="00000500000000000000" pitchFamily="2" charset="0"/>
              </a:rPr>
              <a:t> Logistic Regression</a:t>
            </a:r>
          </a:p>
          <a:p>
            <a:r>
              <a:rPr lang="en-IN" sz="2000" b="1" dirty="0">
                <a:latin typeface="Poppins" panose="00000500000000000000" pitchFamily="2" charset="0"/>
                <a:cs typeface="Poppins" panose="00000500000000000000" pitchFamily="2" charset="0"/>
              </a:rPr>
              <a:t>Visualization:</a:t>
            </a:r>
            <a:r>
              <a:rPr lang="en-IN" sz="2000" dirty="0">
                <a:latin typeface="Poppins" panose="00000500000000000000" pitchFamily="2" charset="0"/>
                <a:cs typeface="Poppins" panose="00000500000000000000" pitchFamily="2" charset="0"/>
              </a:rPr>
              <a:t> Matplotlib (Radar + Bar Charts)</a:t>
            </a:r>
          </a:p>
        </p:txBody>
      </p:sp>
      <p:sp>
        <p:nvSpPr>
          <p:cNvPr id="23" name="Rectangle 8">
            <a:extLst>
              <a:ext uri="{FF2B5EF4-FFF2-40B4-BE49-F238E27FC236}">
                <a16:creationId xmlns:a16="http://schemas.microsoft.com/office/drawing/2014/main" id="{FDCB1882-C9DA-4F60-90A3-8EB9AE96EB6C}"/>
              </a:ext>
            </a:extLst>
          </p:cNvPr>
          <p:cNvSpPr>
            <a:spLocks noChangeArrowheads="1"/>
          </p:cNvSpPr>
          <p:nvPr/>
        </p:nvSpPr>
        <p:spPr bwMode="auto">
          <a:xfrm>
            <a:off x="11879654" y="4477118"/>
            <a:ext cx="47244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Key Features :</a:t>
            </a:r>
          </a:p>
          <a:p>
            <a:r>
              <a:rPr lang="en-US" sz="2000" dirty="0">
                <a:latin typeface="Poppins" panose="00000500000000000000" pitchFamily="2" charset="0"/>
                <a:cs typeface="Poppins" panose="00000500000000000000" pitchFamily="2" charset="0"/>
              </a:rPr>
              <a:t>Resume preprocessing and cleaning</a:t>
            </a:r>
          </a:p>
          <a:p>
            <a:r>
              <a:rPr lang="en-US" sz="2000" dirty="0">
                <a:latin typeface="Poppins" panose="00000500000000000000" pitchFamily="2" charset="0"/>
                <a:cs typeface="Poppins" panose="00000500000000000000" pitchFamily="2" charset="0"/>
              </a:rPr>
              <a:t>Automatic detection of skill gaps</a:t>
            </a:r>
          </a:p>
          <a:p>
            <a:r>
              <a:rPr lang="en-US" sz="2000" dirty="0">
                <a:latin typeface="Poppins" panose="00000500000000000000" pitchFamily="2" charset="0"/>
                <a:cs typeface="Poppins" panose="00000500000000000000" pitchFamily="2" charset="0"/>
              </a:rPr>
              <a:t>Similarity-based job ranking</a:t>
            </a:r>
          </a:p>
          <a:p>
            <a:r>
              <a:rPr lang="en-US" sz="2000" dirty="0">
                <a:latin typeface="Poppins" panose="00000500000000000000" pitchFamily="2" charset="0"/>
                <a:cs typeface="Poppins" panose="00000500000000000000" pitchFamily="2" charset="0"/>
              </a:rPr>
              <a:t>Radar and bar chart visual feedback</a:t>
            </a:r>
          </a:p>
          <a:p>
            <a:r>
              <a:rPr lang="en-US" sz="2000" dirty="0">
                <a:latin typeface="Poppins" panose="00000500000000000000" pitchFamily="2" charset="0"/>
                <a:cs typeface="Poppins" panose="00000500000000000000" pitchFamily="2" charset="0"/>
              </a:rPr>
              <a:t>Skill recommendations with project + course links</a:t>
            </a:r>
          </a:p>
          <a:p>
            <a:r>
              <a:rPr lang="en-US" sz="2000" dirty="0">
                <a:latin typeface="Poppins" panose="00000500000000000000" pitchFamily="2" charset="0"/>
                <a:cs typeface="Poppins" panose="00000500000000000000" pitchFamily="2" charset="0"/>
              </a:rPr>
              <a:t>Ranking metric evaluation (Precision, Recall, F1, MAP, NDCG)</a:t>
            </a:r>
          </a:p>
          <a:p>
            <a:r>
              <a:rPr lang="en-US" sz="2000" dirty="0">
                <a:latin typeface="Poppins" panose="00000500000000000000" pitchFamily="2" charset="0"/>
                <a:cs typeface="Poppins" panose="00000500000000000000" pitchFamily="2" charset="0"/>
              </a:rPr>
              <a:t>Career trajectory prediction based on job role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9956277" y="551168"/>
            <a:ext cx="323165" cy="1252684"/>
          </a:xfrm>
          <a:custGeom>
            <a:avLst/>
            <a:gdLst/>
            <a:ahLst/>
            <a:cxnLst/>
            <a:rect l="l" t="t" r="r" b="b"/>
            <a:pathLst>
              <a:path w="473753" h="1725591">
                <a:moveTo>
                  <a:pt x="0" y="0"/>
                </a:moveTo>
                <a:lnTo>
                  <a:pt x="473753" y="0"/>
                </a:lnTo>
                <a:lnTo>
                  <a:pt x="473753" y="1725591"/>
                </a:lnTo>
                <a:lnTo>
                  <a:pt x="0" y="17255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8" name="TextBox 8"/>
          <p:cNvSpPr txBox="1"/>
          <p:nvPr/>
        </p:nvSpPr>
        <p:spPr>
          <a:xfrm>
            <a:off x="666006" y="1548734"/>
            <a:ext cx="6175097" cy="1916807"/>
          </a:xfrm>
          <a:prstGeom prst="rect">
            <a:avLst/>
          </a:prstGeom>
        </p:spPr>
        <p:txBody>
          <a:bodyPr wrap="square" lIns="0" tIns="0" rIns="0" bIns="0" rtlCol="0" anchor="t">
            <a:spAutoFit/>
          </a:bodyPr>
          <a:lstStyle/>
          <a:p>
            <a:pPr algn="l">
              <a:lnSpc>
                <a:spcPts val="7648"/>
              </a:lnSpc>
            </a:pPr>
            <a:r>
              <a:rPr lang="en-US" sz="5883" b="1" spc="294" dirty="0">
                <a:solidFill>
                  <a:srgbClr val="000000"/>
                </a:solidFill>
                <a:latin typeface="Poppins Bold"/>
                <a:ea typeface="Poppins Bold"/>
                <a:cs typeface="Poppins Bold"/>
                <a:sym typeface="Poppins Bold"/>
              </a:rPr>
              <a:t>DATASETs USED</a:t>
            </a:r>
          </a:p>
        </p:txBody>
      </p:sp>
      <p:sp>
        <p:nvSpPr>
          <p:cNvPr id="11" name="Rectangle 1">
            <a:extLst>
              <a:ext uri="{FF2B5EF4-FFF2-40B4-BE49-F238E27FC236}">
                <a16:creationId xmlns:a16="http://schemas.microsoft.com/office/drawing/2014/main" id="{7F9C2158-14F7-0DCC-924A-B7D1931ED475}"/>
              </a:ext>
            </a:extLst>
          </p:cNvPr>
          <p:cNvSpPr>
            <a:spLocks noChangeArrowheads="1"/>
          </p:cNvSpPr>
          <p:nvPr/>
        </p:nvSpPr>
        <p:spPr bwMode="auto">
          <a:xfrm>
            <a:off x="228600" y="3279114"/>
            <a:ext cx="9906000" cy="6740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Job Dataset: job_postings.csv</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Contains job listings with descriptions and job titles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Column used: </a:t>
            </a:r>
            <a:r>
              <a:rPr kumimoji="0" lang="en-US" altLang="en-US" sz="20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job_description</a:t>
            </a:r>
            <a:endPar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Cleaned similarly to resume text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Used for: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Extracting required job skills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Matching resumes via cosine similarity</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2000" dirty="0">
              <a:latin typeface="Poppins" panose="00000500000000000000" pitchFamily="2" charset="0"/>
              <a:cs typeface="Poppins" panose="00000500000000000000" pitchFamily="2" charset="0"/>
            </a:endParaRPr>
          </a:p>
          <a:p>
            <a:pPr lvl="0" eaLnBrk="0" fontAlgn="base" hangingPunct="0">
              <a:spcBef>
                <a:spcPct val="0"/>
              </a:spcBef>
              <a:spcAft>
                <a:spcPct val="0"/>
              </a:spcAft>
            </a:pPr>
            <a:r>
              <a:rPr lang="en-US" altLang="en-US" sz="2400" b="1" dirty="0">
                <a:latin typeface="Poppins" panose="00000500000000000000" pitchFamily="2" charset="0"/>
                <a:cs typeface="Poppins" panose="00000500000000000000" pitchFamily="2" charset="0"/>
              </a:rPr>
              <a:t>Resume Dataset: UpdatedResumeDataSet.csv</a:t>
            </a:r>
          </a:p>
          <a:p>
            <a:pPr lvl="0"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Contains real-world resumes with categories (e.g., Data Science, HR, etc.)</a:t>
            </a:r>
          </a:p>
          <a:p>
            <a:pPr lvl="0"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Column used: Resume</a:t>
            </a:r>
          </a:p>
          <a:p>
            <a:pPr lvl="0"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Cleaned using regular expressions and punctuation removal</a:t>
            </a:r>
          </a:p>
          <a:p>
            <a:pPr lvl="0"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Used for:</a:t>
            </a:r>
          </a:p>
          <a:p>
            <a:pPr lvl="1"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Analyzing candidate skill sets</a:t>
            </a:r>
          </a:p>
          <a:p>
            <a:pPr lvl="1" eaLnBrk="0" fontAlgn="base" hangingPunct="0">
              <a:spcBef>
                <a:spcPct val="0"/>
              </a:spcBef>
              <a:spcAft>
                <a:spcPct val="0"/>
              </a:spcAft>
              <a:buFontTx/>
              <a:buChar char="•"/>
            </a:pPr>
            <a:r>
              <a:rPr lang="en-US" altLang="en-US" sz="2000" dirty="0">
                <a:latin typeface="Poppins" panose="00000500000000000000" pitchFamily="2" charset="0"/>
                <a:cs typeface="Poppins" panose="00000500000000000000" pitchFamily="2" charset="0"/>
              </a:rPr>
              <a:t>Training match classification model</a:t>
            </a:r>
          </a:p>
          <a:p>
            <a:pPr lvl="1" eaLnBrk="0" fontAlgn="base" hangingPunct="0">
              <a:spcBef>
                <a:spcPct val="0"/>
              </a:spcBef>
              <a:spcAft>
                <a:spcPct val="0"/>
              </a:spcAft>
              <a:buFontTx/>
              <a:buChar char="•"/>
            </a:pPr>
            <a:endParaRPr lang="en-US" altLang="en-US" sz="2000" b="1" dirty="0">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Dataset Stats.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1000+ resumes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2000+ job descriptions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Coverage: Technical and non-technical roles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pic>
        <p:nvPicPr>
          <p:cNvPr id="15" name="Picture 14">
            <a:extLst>
              <a:ext uri="{FF2B5EF4-FFF2-40B4-BE49-F238E27FC236}">
                <a16:creationId xmlns:a16="http://schemas.microsoft.com/office/drawing/2014/main" id="{EF756F52-E8A6-65A5-4067-D13DA56E5451}"/>
              </a:ext>
            </a:extLst>
          </p:cNvPr>
          <p:cNvPicPr>
            <a:picLocks noChangeAspect="1"/>
          </p:cNvPicPr>
          <p:nvPr/>
        </p:nvPicPr>
        <p:blipFill>
          <a:blip r:embed="rId5"/>
          <a:stretch>
            <a:fillRect/>
          </a:stretch>
        </p:blipFill>
        <p:spPr>
          <a:xfrm>
            <a:off x="10117859" y="1548735"/>
            <a:ext cx="4818834" cy="5042566"/>
          </a:xfrm>
          <a:prstGeom prst="rect">
            <a:avLst/>
          </a:prstGeom>
        </p:spPr>
      </p:pic>
      <p:pic>
        <p:nvPicPr>
          <p:cNvPr id="17" name="Picture 16">
            <a:extLst>
              <a:ext uri="{FF2B5EF4-FFF2-40B4-BE49-F238E27FC236}">
                <a16:creationId xmlns:a16="http://schemas.microsoft.com/office/drawing/2014/main" id="{CA62C5AA-1EA2-D31F-50F9-BA5AAC161DDA}"/>
              </a:ext>
            </a:extLst>
          </p:cNvPr>
          <p:cNvPicPr>
            <a:picLocks noChangeAspect="1"/>
          </p:cNvPicPr>
          <p:nvPr/>
        </p:nvPicPr>
        <p:blipFill>
          <a:blip r:embed="rId6"/>
          <a:stretch>
            <a:fillRect/>
          </a:stretch>
        </p:blipFill>
        <p:spPr>
          <a:xfrm>
            <a:off x="12408212" y="4428886"/>
            <a:ext cx="5041587" cy="5286613"/>
          </a:xfrm>
          <a:prstGeom prst="rect">
            <a:avLst/>
          </a:prstGeom>
        </p:spPr>
      </p:pic>
      <mc:AlternateContent xmlns:mc="http://schemas.openxmlformats.org/markup-compatibility/2006" xmlns:p14="http://schemas.microsoft.com/office/powerpoint/2010/main">
        <mc:Choice Requires="p14">
          <p:contentPart p14:bwMode="auto" r:id="rId7">
            <p14:nvContentPartPr>
              <p14:cNvPr id="18" name="Ink 17">
                <a:extLst>
                  <a:ext uri="{FF2B5EF4-FFF2-40B4-BE49-F238E27FC236}">
                    <a16:creationId xmlns:a16="http://schemas.microsoft.com/office/drawing/2014/main" id="{973490A6-3E6D-D2E3-3D85-D8B6C8FA02E4}"/>
                  </a:ext>
                </a:extLst>
              </p14:cNvPr>
              <p14:cNvContentPartPr/>
              <p14:nvPr/>
            </p14:nvContentPartPr>
            <p14:xfrm>
              <a:off x="7285935" y="2668123"/>
              <a:ext cx="2418480" cy="1712520"/>
            </p14:xfrm>
          </p:contentPart>
        </mc:Choice>
        <mc:Fallback xmlns="">
          <p:pic>
            <p:nvPicPr>
              <p:cNvPr id="18" name="Ink 17">
                <a:extLst>
                  <a:ext uri="{FF2B5EF4-FFF2-40B4-BE49-F238E27FC236}">
                    <a16:creationId xmlns:a16="http://schemas.microsoft.com/office/drawing/2014/main" id="{973490A6-3E6D-D2E3-3D85-D8B6C8FA02E4}"/>
                  </a:ext>
                </a:extLst>
              </p:cNvPr>
              <p:cNvPicPr/>
              <p:nvPr/>
            </p:nvPicPr>
            <p:blipFill>
              <a:blip r:embed="rId8"/>
              <a:stretch>
                <a:fillRect/>
              </a:stretch>
            </p:blipFill>
            <p:spPr>
              <a:xfrm>
                <a:off x="7222935" y="2605123"/>
                <a:ext cx="2544120" cy="1838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2A3A4739-DA66-21C0-F135-6769B4F4F021}"/>
                  </a:ext>
                </a:extLst>
              </p14:cNvPr>
              <p14:cNvContentPartPr/>
              <p14:nvPr/>
            </p14:nvContentPartPr>
            <p14:xfrm>
              <a:off x="8259015" y="7167403"/>
              <a:ext cx="3893400" cy="1851840"/>
            </p14:xfrm>
          </p:contentPart>
        </mc:Choice>
        <mc:Fallback xmlns="">
          <p:pic>
            <p:nvPicPr>
              <p:cNvPr id="19" name="Ink 18">
                <a:extLst>
                  <a:ext uri="{FF2B5EF4-FFF2-40B4-BE49-F238E27FC236}">
                    <a16:creationId xmlns:a16="http://schemas.microsoft.com/office/drawing/2014/main" id="{2A3A4739-DA66-21C0-F135-6769B4F4F021}"/>
                  </a:ext>
                </a:extLst>
              </p:cNvPr>
              <p:cNvPicPr/>
              <p:nvPr/>
            </p:nvPicPr>
            <p:blipFill>
              <a:blip r:embed="rId10"/>
              <a:stretch>
                <a:fillRect/>
              </a:stretch>
            </p:blipFill>
            <p:spPr>
              <a:xfrm>
                <a:off x="8196375" y="7104763"/>
                <a:ext cx="4019040" cy="197748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11574587" y="231543"/>
            <a:ext cx="396625" cy="1905000"/>
          </a:xfrm>
          <a:custGeom>
            <a:avLst/>
            <a:gdLst/>
            <a:ahLst/>
            <a:cxnLst/>
            <a:rect l="l" t="t" r="r" b="b"/>
            <a:pathLst>
              <a:path w="413025" h="1504395">
                <a:moveTo>
                  <a:pt x="0" y="0"/>
                </a:moveTo>
                <a:lnTo>
                  <a:pt x="413024" y="0"/>
                </a:lnTo>
                <a:lnTo>
                  <a:pt x="413024" y="1504395"/>
                </a:lnTo>
                <a:lnTo>
                  <a:pt x="0" y="1504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7" name="TextBox 7"/>
          <p:cNvSpPr txBox="1"/>
          <p:nvPr/>
        </p:nvSpPr>
        <p:spPr>
          <a:xfrm>
            <a:off x="704693" y="1714500"/>
            <a:ext cx="9810908" cy="1661993"/>
          </a:xfrm>
          <a:prstGeom prst="rect">
            <a:avLst/>
          </a:prstGeom>
        </p:spPr>
        <p:txBody>
          <a:bodyPr wrap="square" lIns="0" tIns="0" rIns="0" bIns="0" rtlCol="0" anchor="t">
            <a:spAutoFit/>
          </a:bodyPr>
          <a:lstStyle/>
          <a:p>
            <a:pPr lvl="0" eaLnBrk="0" fontAlgn="base" hangingPunct="0">
              <a:spcBef>
                <a:spcPct val="0"/>
              </a:spcBef>
              <a:spcAft>
                <a:spcPct val="0"/>
              </a:spcAft>
            </a:pPr>
            <a:r>
              <a:rPr lang="en-US" altLang="en-US" sz="5400" b="1" dirty="0">
                <a:latin typeface="Poppins" panose="00000500000000000000" pitchFamily="2" charset="0"/>
                <a:cs typeface="Poppins" panose="00000500000000000000" pitchFamily="2" charset="0"/>
              </a:rPr>
              <a:t>Step-by-Step Architecture Overview</a:t>
            </a:r>
          </a:p>
        </p:txBody>
      </p:sp>
      <p:sp>
        <p:nvSpPr>
          <p:cNvPr id="9" name="Rectangle 1">
            <a:extLst>
              <a:ext uri="{FF2B5EF4-FFF2-40B4-BE49-F238E27FC236}">
                <a16:creationId xmlns:a16="http://schemas.microsoft.com/office/drawing/2014/main" id="{ACDC2EC6-D6DC-8866-B1D2-BC1AD76045B5}"/>
              </a:ext>
            </a:extLst>
          </p:cNvPr>
          <p:cNvSpPr>
            <a:spLocks noChangeArrowheads="1"/>
          </p:cNvSpPr>
          <p:nvPr/>
        </p:nvSpPr>
        <p:spPr bwMode="auto">
          <a:xfrm>
            <a:off x="10515600" y="1942432"/>
            <a:ext cx="7245145" cy="8094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IN" sz="2000" b="1" dirty="0">
                <a:latin typeface="Poppins" panose="00000500000000000000" pitchFamily="2" charset="0"/>
                <a:cs typeface="Poppins" panose="00000500000000000000" pitchFamily="2" charset="0"/>
              </a:rPr>
              <a:t>Input Layer:</a:t>
            </a:r>
            <a:endParaRPr lang="en-IN" sz="2000" dirty="0">
              <a:latin typeface="Poppins" panose="00000500000000000000" pitchFamily="2" charset="0"/>
              <a:cs typeface="Poppins" panose="00000500000000000000" pitchFamily="2" charset="0"/>
            </a:endParaRPr>
          </a:p>
          <a:p>
            <a:pPr lvl="1"/>
            <a:r>
              <a:rPr lang="en-IN" sz="2000" dirty="0">
                <a:latin typeface="Poppins" panose="00000500000000000000" pitchFamily="2" charset="0"/>
                <a:cs typeface="Poppins" panose="00000500000000000000" pitchFamily="2" charset="0"/>
              </a:rPr>
              <a:t>Resume Text / File Upload (txt)</a:t>
            </a:r>
          </a:p>
          <a:p>
            <a:r>
              <a:rPr lang="en-IN" sz="2000" b="1" dirty="0">
                <a:latin typeface="Poppins" panose="00000500000000000000" pitchFamily="2" charset="0"/>
                <a:cs typeface="Poppins" panose="00000500000000000000" pitchFamily="2" charset="0"/>
              </a:rPr>
              <a:t>Preprocessing Module:</a:t>
            </a:r>
            <a:endParaRPr lang="en-IN" sz="2000" dirty="0">
              <a:latin typeface="Poppins" panose="00000500000000000000" pitchFamily="2" charset="0"/>
              <a:cs typeface="Poppins" panose="00000500000000000000" pitchFamily="2" charset="0"/>
            </a:endParaRPr>
          </a:p>
          <a:p>
            <a:pPr lvl="1"/>
            <a:r>
              <a:rPr lang="en-IN" sz="2000" dirty="0">
                <a:latin typeface="Poppins" panose="00000500000000000000" pitchFamily="2" charset="0"/>
                <a:cs typeface="Poppins" panose="00000500000000000000" pitchFamily="2" charset="0"/>
              </a:rPr>
              <a:t>Clean Resume + Job Descriptions (HTML tags, lowercase, punctuation)</a:t>
            </a:r>
          </a:p>
          <a:p>
            <a:r>
              <a:rPr lang="en-IN" sz="2000" b="1" dirty="0">
                <a:latin typeface="Poppins" panose="00000500000000000000" pitchFamily="2" charset="0"/>
                <a:cs typeface="Poppins" panose="00000500000000000000" pitchFamily="2" charset="0"/>
              </a:rPr>
              <a:t>Feature Extraction:</a:t>
            </a:r>
            <a:endParaRPr lang="en-IN" sz="2000" dirty="0">
              <a:latin typeface="Poppins" panose="00000500000000000000" pitchFamily="2" charset="0"/>
              <a:cs typeface="Poppins" panose="00000500000000000000" pitchFamily="2" charset="0"/>
            </a:endParaRPr>
          </a:p>
          <a:p>
            <a:pPr lvl="1"/>
            <a:r>
              <a:rPr lang="en-IN" sz="2000" dirty="0">
                <a:latin typeface="Poppins" panose="00000500000000000000" pitchFamily="2" charset="0"/>
                <a:cs typeface="Poppins" panose="00000500000000000000" pitchFamily="2" charset="0"/>
              </a:rPr>
              <a:t>TF-IDF Vectorization (Resume &amp; Job Descriptions)</a:t>
            </a:r>
          </a:p>
          <a:p>
            <a:r>
              <a:rPr lang="en-IN" sz="2000" b="1" dirty="0">
                <a:latin typeface="Poppins" panose="00000500000000000000" pitchFamily="2" charset="0"/>
                <a:cs typeface="Poppins" panose="00000500000000000000" pitchFamily="2" charset="0"/>
              </a:rPr>
              <a:t>Similarity Engine:</a:t>
            </a:r>
            <a:endParaRPr lang="en-IN" sz="2000" dirty="0">
              <a:latin typeface="Poppins" panose="00000500000000000000" pitchFamily="2" charset="0"/>
              <a:cs typeface="Poppins" panose="00000500000000000000" pitchFamily="2" charset="0"/>
            </a:endParaRPr>
          </a:p>
          <a:p>
            <a:pPr lvl="1"/>
            <a:r>
              <a:rPr lang="en-IN" sz="2000" dirty="0">
                <a:latin typeface="Poppins" panose="00000500000000000000" pitchFamily="2" charset="0"/>
                <a:cs typeface="Poppins" panose="00000500000000000000" pitchFamily="2" charset="0"/>
              </a:rPr>
              <a:t>Cosine Similarity to Rank Jobs</a:t>
            </a:r>
          </a:p>
          <a:p>
            <a:r>
              <a:rPr lang="en-IN" sz="2000" b="1" dirty="0">
                <a:latin typeface="Poppins" panose="00000500000000000000" pitchFamily="2" charset="0"/>
                <a:cs typeface="Poppins" panose="00000500000000000000" pitchFamily="2" charset="0"/>
              </a:rPr>
              <a:t>Classifier Model:</a:t>
            </a:r>
            <a:endParaRPr lang="en-IN" sz="2000" dirty="0">
              <a:latin typeface="Poppins" panose="00000500000000000000" pitchFamily="2" charset="0"/>
              <a:cs typeface="Poppins" panose="00000500000000000000" pitchFamily="2" charset="0"/>
            </a:endParaRPr>
          </a:p>
          <a:p>
            <a:pPr lvl="1"/>
            <a:r>
              <a:rPr lang="en-IN" sz="2000" dirty="0">
                <a:latin typeface="Poppins" panose="00000500000000000000" pitchFamily="2" charset="0"/>
                <a:cs typeface="Poppins" panose="00000500000000000000" pitchFamily="2" charset="0"/>
              </a:rPr>
              <a:t>Logistic Regression Model (Trained on similarity threshold)</a:t>
            </a:r>
          </a:p>
          <a:p>
            <a:r>
              <a:rPr lang="en-IN" sz="2000" b="1" dirty="0">
                <a:latin typeface="Poppins" panose="00000500000000000000" pitchFamily="2" charset="0"/>
                <a:cs typeface="Poppins" panose="00000500000000000000" pitchFamily="2" charset="0"/>
              </a:rPr>
              <a:t>Visualization Module:</a:t>
            </a:r>
            <a:endParaRPr lang="en-IN" sz="2000" dirty="0">
              <a:latin typeface="Poppins" panose="00000500000000000000" pitchFamily="2" charset="0"/>
              <a:cs typeface="Poppins" panose="00000500000000000000" pitchFamily="2" charset="0"/>
            </a:endParaRPr>
          </a:p>
          <a:p>
            <a:pPr lvl="1"/>
            <a:r>
              <a:rPr lang="en-IN" sz="2000" dirty="0">
                <a:latin typeface="Poppins" panose="00000500000000000000" pitchFamily="2" charset="0"/>
                <a:cs typeface="Poppins" panose="00000500000000000000" pitchFamily="2" charset="0"/>
              </a:rPr>
              <a:t>Radar Chart: Skill vs Job Requirement</a:t>
            </a:r>
          </a:p>
          <a:p>
            <a:pPr lvl="1"/>
            <a:r>
              <a:rPr lang="en-IN" sz="2000" dirty="0">
                <a:latin typeface="Poppins" panose="00000500000000000000" pitchFamily="2" charset="0"/>
                <a:cs typeface="Poppins" panose="00000500000000000000" pitchFamily="2" charset="0"/>
              </a:rPr>
              <a:t>Bar Chart: Skill Strength Estimation</a:t>
            </a:r>
          </a:p>
          <a:p>
            <a:r>
              <a:rPr lang="en-IN" sz="2000" b="1" dirty="0">
                <a:latin typeface="Poppins" panose="00000500000000000000" pitchFamily="2" charset="0"/>
                <a:cs typeface="Poppins" panose="00000500000000000000" pitchFamily="2" charset="0"/>
              </a:rPr>
              <a:t>Recommendation Engine:</a:t>
            </a:r>
            <a:endParaRPr lang="en-IN" sz="2000" dirty="0">
              <a:latin typeface="Poppins" panose="00000500000000000000" pitchFamily="2" charset="0"/>
              <a:cs typeface="Poppins" panose="00000500000000000000" pitchFamily="2" charset="0"/>
            </a:endParaRPr>
          </a:p>
          <a:p>
            <a:pPr lvl="1"/>
            <a:r>
              <a:rPr lang="en-IN" sz="2000" dirty="0">
                <a:latin typeface="Poppins" panose="00000500000000000000" pitchFamily="2" charset="0"/>
                <a:cs typeface="Poppins" panose="00000500000000000000" pitchFamily="2" charset="0"/>
              </a:rPr>
              <a:t>Identify missing/advance skills</a:t>
            </a:r>
          </a:p>
          <a:p>
            <a:pPr lvl="1"/>
            <a:r>
              <a:rPr lang="en-IN" sz="2000" dirty="0">
                <a:latin typeface="Poppins" panose="00000500000000000000" pitchFamily="2" charset="0"/>
                <a:cs typeface="Poppins" panose="00000500000000000000" pitchFamily="2" charset="0"/>
              </a:rPr>
              <a:t>Fetch course + project links</a:t>
            </a:r>
          </a:p>
          <a:p>
            <a:r>
              <a:rPr lang="en-IN" sz="2000" b="1" dirty="0">
                <a:latin typeface="Poppins" panose="00000500000000000000" pitchFamily="2" charset="0"/>
                <a:cs typeface="Poppins" panose="00000500000000000000" pitchFamily="2" charset="0"/>
              </a:rPr>
              <a:t>Evaluation Engine:</a:t>
            </a:r>
            <a:endParaRPr lang="en-IN" sz="2000" dirty="0">
              <a:latin typeface="Poppins" panose="00000500000000000000" pitchFamily="2" charset="0"/>
              <a:cs typeface="Poppins" panose="00000500000000000000" pitchFamily="2" charset="0"/>
            </a:endParaRPr>
          </a:p>
          <a:p>
            <a:pPr lvl="1"/>
            <a:r>
              <a:rPr lang="en-IN" sz="2000" dirty="0">
                <a:latin typeface="Poppins" panose="00000500000000000000" pitchFamily="2" charset="0"/>
                <a:cs typeface="Poppins" panose="00000500000000000000" pitchFamily="2" charset="0"/>
              </a:rPr>
              <a:t>Compute Ranking Metrics: Precision, Recall, F1, MAP, NDCG</a:t>
            </a:r>
          </a:p>
          <a:p>
            <a:r>
              <a:rPr lang="en-IN" sz="2000" b="1" dirty="0">
                <a:latin typeface="Poppins" panose="00000500000000000000" pitchFamily="2" charset="0"/>
                <a:cs typeface="Poppins" panose="00000500000000000000" pitchFamily="2" charset="0"/>
              </a:rPr>
              <a:t>Frontend Output:</a:t>
            </a:r>
            <a:endParaRPr lang="en-IN" sz="2000" dirty="0">
              <a:latin typeface="Poppins" panose="00000500000000000000" pitchFamily="2" charset="0"/>
              <a:cs typeface="Poppins" panose="00000500000000000000" pitchFamily="2" charset="0"/>
            </a:endParaRPr>
          </a:p>
          <a:p>
            <a:pPr lvl="1"/>
            <a:r>
              <a:rPr lang="en-IN" sz="2000" dirty="0">
                <a:latin typeface="Poppins" panose="00000500000000000000" pitchFamily="2" charset="0"/>
                <a:cs typeface="Poppins" panose="00000500000000000000" pitchFamily="2" charset="0"/>
              </a:rPr>
              <a:t>Job match table</a:t>
            </a:r>
          </a:p>
          <a:p>
            <a:pPr lvl="1"/>
            <a:r>
              <a:rPr lang="en-IN" sz="2000" dirty="0">
                <a:latin typeface="Poppins" panose="00000500000000000000" pitchFamily="2" charset="0"/>
                <a:cs typeface="Poppins" panose="00000500000000000000" pitchFamily="2" charset="0"/>
              </a:rPr>
              <a:t>Charts + Metrics</a:t>
            </a:r>
          </a:p>
          <a:p>
            <a:pPr lvl="1"/>
            <a:r>
              <a:rPr lang="en-IN" sz="2000" dirty="0">
                <a:latin typeface="Poppins" panose="00000500000000000000" pitchFamily="2" charset="0"/>
                <a:cs typeface="Poppins" panose="00000500000000000000" pitchFamily="2" charset="0"/>
              </a:rPr>
              <a:t>Skill-based learning suggestions</a:t>
            </a:r>
          </a:p>
          <a:p>
            <a:pPr lvl="1"/>
            <a:r>
              <a:rPr lang="en-IN" sz="2000" dirty="0">
                <a:latin typeface="Poppins" panose="00000500000000000000" pitchFamily="2" charset="0"/>
                <a:cs typeface="Poppins" panose="00000500000000000000" pitchFamily="2" charset="0"/>
              </a:rPr>
              <a:t>Career Trajectory</a:t>
            </a:r>
          </a:p>
        </p:txBody>
      </p:sp>
      <p:pic>
        <p:nvPicPr>
          <p:cNvPr id="5" name="Picture 4">
            <a:extLst>
              <a:ext uri="{FF2B5EF4-FFF2-40B4-BE49-F238E27FC236}">
                <a16:creationId xmlns:a16="http://schemas.microsoft.com/office/drawing/2014/main" id="{3031C6ED-AFB4-C105-5241-6006A739D573}"/>
              </a:ext>
            </a:extLst>
          </p:cNvPr>
          <p:cNvPicPr>
            <a:picLocks noChangeAspect="1"/>
          </p:cNvPicPr>
          <p:nvPr/>
        </p:nvPicPr>
        <p:blipFill>
          <a:blip r:embed="rId5"/>
          <a:stretch>
            <a:fillRect/>
          </a:stretch>
        </p:blipFill>
        <p:spPr>
          <a:xfrm>
            <a:off x="704692" y="3333019"/>
            <a:ext cx="8896508" cy="640665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11624090" y="161581"/>
            <a:ext cx="373821" cy="1981202"/>
          </a:xfrm>
          <a:custGeom>
            <a:avLst/>
            <a:gdLst/>
            <a:ahLst/>
            <a:cxnLst/>
            <a:rect l="l" t="t" r="r" b="b"/>
            <a:pathLst>
              <a:path w="568535" h="2070823">
                <a:moveTo>
                  <a:pt x="0" y="0"/>
                </a:moveTo>
                <a:lnTo>
                  <a:pt x="568535" y="0"/>
                </a:lnTo>
                <a:lnTo>
                  <a:pt x="568535" y="2070823"/>
                </a:lnTo>
                <a:lnTo>
                  <a:pt x="0" y="207082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7" name="TextBox 7"/>
          <p:cNvSpPr txBox="1"/>
          <p:nvPr/>
        </p:nvSpPr>
        <p:spPr>
          <a:xfrm>
            <a:off x="1028700" y="2492152"/>
            <a:ext cx="8801100" cy="4720010"/>
          </a:xfrm>
          <a:prstGeom prst="rect">
            <a:avLst/>
          </a:prstGeom>
        </p:spPr>
        <p:txBody>
          <a:bodyPr wrap="square" lIns="0" tIns="0" rIns="0" bIns="0" rtlCol="0" anchor="t">
            <a:spAutoFit/>
          </a:bodyPr>
          <a:lstStyle/>
          <a:p>
            <a:pPr algn="l">
              <a:lnSpc>
                <a:spcPts val="19402"/>
              </a:lnSpc>
            </a:pPr>
            <a:r>
              <a:rPr lang="en-US" sz="9600" b="1" spc="-729" dirty="0">
                <a:solidFill>
                  <a:srgbClr val="0F0E0E"/>
                </a:solidFill>
                <a:latin typeface="Poppins Bold"/>
                <a:ea typeface="Poppins Bold"/>
                <a:cs typeface="Poppins Bold"/>
                <a:sym typeface="Poppins Bold"/>
              </a:rPr>
              <a:t>Text Cleaning +</a:t>
            </a:r>
          </a:p>
          <a:p>
            <a:pPr algn="l">
              <a:lnSpc>
                <a:spcPts val="19402"/>
              </a:lnSpc>
            </a:pPr>
            <a:r>
              <a:rPr lang="en-US" sz="9600" b="1" spc="-729" dirty="0">
                <a:solidFill>
                  <a:srgbClr val="0F0E0E"/>
                </a:solidFill>
                <a:latin typeface="Poppins Bold"/>
                <a:ea typeface="Poppins Bold"/>
                <a:cs typeface="Poppins Bold"/>
                <a:sym typeface="Poppins Bold"/>
              </a:rPr>
              <a:t>TF-IDF</a:t>
            </a:r>
          </a:p>
        </p:txBody>
      </p:sp>
      <p:sp>
        <p:nvSpPr>
          <p:cNvPr id="10" name="Rectangle 1">
            <a:extLst>
              <a:ext uri="{FF2B5EF4-FFF2-40B4-BE49-F238E27FC236}">
                <a16:creationId xmlns:a16="http://schemas.microsoft.com/office/drawing/2014/main" id="{282A6FE6-A92A-6AF6-8AC5-DEACF97EB854}"/>
              </a:ext>
            </a:extLst>
          </p:cNvPr>
          <p:cNvSpPr>
            <a:spLocks noChangeArrowheads="1"/>
          </p:cNvSpPr>
          <p:nvPr/>
        </p:nvSpPr>
        <p:spPr bwMode="auto">
          <a:xfrm>
            <a:off x="4918359" y="5224913"/>
            <a:ext cx="12340941" cy="513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Text Preprocessing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Raw resume and job description text often contains: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HTML tags, symbols, punctuation, inconsistent casing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We use a </a:t>
            </a:r>
            <a:r>
              <a:rPr kumimoji="0" lang="en-US" altLang="en-US" sz="2000" b="0" i="0" u="none" strike="noStrike" cap="none" normalizeH="0" baseline="0" dirty="0" err="1">
                <a:ln>
                  <a:noFill/>
                </a:ln>
                <a:solidFill>
                  <a:schemeClr val="tx1"/>
                </a:solidFill>
                <a:effectLst/>
                <a:latin typeface="Poppins" panose="00000500000000000000" pitchFamily="2" charset="0"/>
                <a:cs typeface="Poppins" panose="00000500000000000000" pitchFamily="2" charset="0"/>
              </a:rPr>
              <a:t>clean_text</a:t>
            </a: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function 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Remove HTML (&lt;.*?&gt;)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Lowercase the text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Remove punctuation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Ensures the text is in a consistent format for ML processing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 </a:t>
            </a:r>
            <a:r>
              <a:rPr kumimoji="0" lang="en-US" altLang="en-US" sz="24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TF-IDF Vectorization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TF-IDF</a:t>
            </a: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 = Term Frequency – Inverse Document Frequency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Converts cleaned text into numerical vectors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Measures how important a word is in a document relative to a collection of documents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Captures the uniqueness of skills/terms in resumes and job descriptions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rPr>
              <a:t>Helps identify key similarities and differences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pic>
        <p:nvPicPr>
          <p:cNvPr id="12" name="Picture 11">
            <a:extLst>
              <a:ext uri="{FF2B5EF4-FFF2-40B4-BE49-F238E27FC236}">
                <a16:creationId xmlns:a16="http://schemas.microsoft.com/office/drawing/2014/main" id="{1736A74C-7564-2DAA-5282-85C3B6E7F643}"/>
              </a:ext>
            </a:extLst>
          </p:cNvPr>
          <p:cNvPicPr>
            <a:picLocks noChangeAspect="1"/>
          </p:cNvPicPr>
          <p:nvPr/>
        </p:nvPicPr>
        <p:blipFill>
          <a:blip r:embed="rId5"/>
          <a:stretch>
            <a:fillRect/>
          </a:stretch>
        </p:blipFill>
        <p:spPr>
          <a:xfrm>
            <a:off x="9403711" y="1656524"/>
            <a:ext cx="8801101" cy="356838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rot="-5400000">
            <a:off x="13324036" y="337525"/>
            <a:ext cx="402935" cy="1600201"/>
          </a:xfrm>
          <a:custGeom>
            <a:avLst/>
            <a:gdLst/>
            <a:ahLst/>
            <a:cxnLst/>
            <a:rect l="l" t="t" r="r" b="b"/>
            <a:pathLst>
              <a:path w="591578" h="2154755">
                <a:moveTo>
                  <a:pt x="0" y="0"/>
                </a:moveTo>
                <a:lnTo>
                  <a:pt x="591578" y="0"/>
                </a:lnTo>
                <a:lnTo>
                  <a:pt x="591578" y="2154755"/>
                </a:lnTo>
                <a:lnTo>
                  <a:pt x="0" y="21547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15" name="Rectangle 1">
            <a:extLst>
              <a:ext uri="{FF2B5EF4-FFF2-40B4-BE49-F238E27FC236}">
                <a16:creationId xmlns:a16="http://schemas.microsoft.com/office/drawing/2014/main" id="{E685C5B7-D473-8272-AF33-2818436F56C6}"/>
              </a:ext>
            </a:extLst>
          </p:cNvPr>
          <p:cNvSpPr>
            <a:spLocks noChangeArrowheads="1"/>
          </p:cNvSpPr>
          <p:nvPr/>
        </p:nvSpPr>
        <p:spPr bwMode="auto">
          <a:xfrm>
            <a:off x="1198306" y="2061389"/>
            <a:ext cx="5426719"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Logistic Regression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After computing cosine similarity between resume and job descriptions: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A Logistic Regression model predicts if the resume is a strong match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Input Feature:</a:t>
            </a: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 Top similarity score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Poppins" panose="00000500000000000000" pitchFamily="2" charset="0"/>
                <a:cs typeface="Poppins" panose="00000500000000000000" pitchFamily="2" charset="0"/>
              </a:rPr>
              <a:t>Target Label:</a:t>
            </a:r>
            <a:endPar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1 if similarity &gt; 0.3 → good match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0 otherwise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rPr>
              <a:t>Helps filter low-quality matches and prioritize relevant job roles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i="0" u="none" strike="noStrike" cap="none" normalizeH="0" baseline="0" dirty="0">
              <a:ln>
                <a:noFill/>
              </a:ln>
              <a:solidFill>
                <a:schemeClr val="tx1"/>
              </a:solidFill>
              <a:effectLst/>
              <a:latin typeface="Poppins" panose="00000500000000000000" pitchFamily="2" charset="0"/>
              <a:cs typeface="Poppins" panose="00000500000000000000" pitchFamily="2" charset="0"/>
            </a:endParaRPr>
          </a:p>
        </p:txBody>
      </p:sp>
      <p:sp>
        <p:nvSpPr>
          <p:cNvPr id="17" name="TextBox 16">
            <a:extLst>
              <a:ext uri="{FF2B5EF4-FFF2-40B4-BE49-F238E27FC236}">
                <a16:creationId xmlns:a16="http://schemas.microsoft.com/office/drawing/2014/main" id="{CE12CC30-85E1-E001-A512-25C7D05E9039}"/>
              </a:ext>
            </a:extLst>
          </p:cNvPr>
          <p:cNvSpPr txBox="1"/>
          <p:nvPr/>
        </p:nvSpPr>
        <p:spPr>
          <a:xfrm>
            <a:off x="6590612" y="2173062"/>
            <a:ext cx="5072363" cy="3170099"/>
          </a:xfrm>
          <a:prstGeom prst="rect">
            <a:avLst/>
          </a:prstGeom>
          <a:noFill/>
        </p:spPr>
        <p:txBody>
          <a:bodyPr wrap="square">
            <a:spAutoFit/>
          </a:bodyPr>
          <a:lstStyle/>
          <a:p>
            <a:pPr>
              <a:buNone/>
            </a:pPr>
            <a:r>
              <a:rPr lang="en-US" sz="2000" b="1" dirty="0">
                <a:latin typeface="Poppins" panose="00000500000000000000" pitchFamily="2" charset="0"/>
                <a:cs typeface="Poppins" panose="00000500000000000000" pitchFamily="2" charset="0"/>
              </a:rPr>
              <a:t>Radar Chart: Skill Comparison</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Compares presence of predefined skills in:</a:t>
            </a:r>
          </a:p>
          <a:p>
            <a:pPr marL="742950" lvl="1" indent="-285750">
              <a:buFont typeface="Arial" panose="020B0604020202020204" pitchFamily="34" charset="0"/>
              <a:buChar char="•"/>
            </a:pPr>
            <a:r>
              <a:rPr lang="en-US" sz="2000" dirty="0">
                <a:latin typeface="Poppins" panose="00000500000000000000" pitchFamily="2" charset="0"/>
                <a:cs typeface="Poppins" panose="00000500000000000000" pitchFamily="2" charset="0"/>
              </a:rPr>
              <a:t>Resume</a:t>
            </a:r>
          </a:p>
          <a:p>
            <a:pPr marL="742950" lvl="1" indent="-285750">
              <a:buFont typeface="Arial" panose="020B0604020202020204" pitchFamily="34" charset="0"/>
              <a:buChar char="•"/>
            </a:pPr>
            <a:r>
              <a:rPr lang="en-US" sz="2000" dirty="0">
                <a:latin typeface="Poppins" panose="00000500000000000000" pitchFamily="2" charset="0"/>
                <a:cs typeface="Poppins" panose="00000500000000000000" pitchFamily="2" charset="0"/>
              </a:rPr>
              <a:t>Job description</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Skills considered: Python, Machine Learning, SQL, Flask, Communication, Leadership</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Visual feedback on where the user is lacking</a:t>
            </a:r>
          </a:p>
        </p:txBody>
      </p:sp>
      <p:sp>
        <p:nvSpPr>
          <p:cNvPr id="19" name="TextBox 18">
            <a:extLst>
              <a:ext uri="{FF2B5EF4-FFF2-40B4-BE49-F238E27FC236}">
                <a16:creationId xmlns:a16="http://schemas.microsoft.com/office/drawing/2014/main" id="{8206FB9B-3813-A091-238E-8DCE76BABFBE}"/>
              </a:ext>
            </a:extLst>
          </p:cNvPr>
          <p:cNvSpPr txBox="1"/>
          <p:nvPr/>
        </p:nvSpPr>
        <p:spPr>
          <a:xfrm>
            <a:off x="12467574" y="2211162"/>
            <a:ext cx="5257800" cy="2862322"/>
          </a:xfrm>
          <a:prstGeom prst="rect">
            <a:avLst/>
          </a:prstGeom>
          <a:noFill/>
        </p:spPr>
        <p:txBody>
          <a:bodyPr wrap="square">
            <a:spAutoFit/>
          </a:bodyPr>
          <a:lstStyle/>
          <a:p>
            <a:pPr>
              <a:buNone/>
            </a:pPr>
            <a:r>
              <a:rPr lang="en-US" sz="2000" b="1" dirty="0">
                <a:latin typeface="Poppins" panose="00000500000000000000" pitchFamily="2" charset="0"/>
                <a:cs typeface="Poppins" panose="00000500000000000000" pitchFamily="2" charset="0"/>
              </a:rPr>
              <a:t>Personalized Recommendations</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For every missing skill (present in job but not in resume):</a:t>
            </a:r>
          </a:p>
          <a:p>
            <a:pPr marL="742950" lvl="1" indent="-285750">
              <a:buFont typeface="Arial" panose="020B0604020202020204" pitchFamily="34" charset="0"/>
              <a:buChar char="•"/>
            </a:pPr>
            <a:r>
              <a:rPr lang="en-US" sz="2000" dirty="0">
                <a:latin typeface="Poppins" panose="00000500000000000000" pitchFamily="2" charset="0"/>
                <a:cs typeface="Poppins" panose="00000500000000000000" pitchFamily="2" charset="0"/>
              </a:rPr>
              <a:t>Suggests top </a:t>
            </a:r>
            <a:r>
              <a:rPr lang="en-US" sz="2000" b="1" dirty="0">
                <a:latin typeface="Poppins" panose="00000500000000000000" pitchFamily="2" charset="0"/>
                <a:cs typeface="Poppins" panose="00000500000000000000" pitchFamily="2" charset="0"/>
              </a:rPr>
              <a:t>courses</a:t>
            </a:r>
            <a:r>
              <a:rPr lang="en-US" sz="2000" dirty="0">
                <a:latin typeface="Poppins" panose="00000500000000000000" pitchFamily="2" charset="0"/>
                <a:cs typeface="Poppins" panose="00000500000000000000" pitchFamily="2" charset="0"/>
              </a:rPr>
              <a:t> (Coursera, Udemy, etc.)</a:t>
            </a:r>
          </a:p>
          <a:p>
            <a:pPr marL="742950" lvl="1" indent="-285750">
              <a:buFont typeface="Arial" panose="020B0604020202020204" pitchFamily="34" charset="0"/>
              <a:buChar char="•"/>
            </a:pPr>
            <a:r>
              <a:rPr lang="en-US" sz="2000" dirty="0">
                <a:latin typeface="Poppins" panose="00000500000000000000" pitchFamily="2" charset="0"/>
                <a:cs typeface="Poppins" panose="00000500000000000000" pitchFamily="2" charset="0"/>
              </a:rPr>
              <a:t>Suggests open-source </a:t>
            </a:r>
            <a:r>
              <a:rPr lang="en-US" sz="2000" b="1" dirty="0">
                <a:latin typeface="Poppins" panose="00000500000000000000" pitchFamily="2" charset="0"/>
                <a:cs typeface="Poppins" panose="00000500000000000000" pitchFamily="2" charset="0"/>
              </a:rPr>
              <a:t>projects</a:t>
            </a:r>
            <a:r>
              <a:rPr lang="en-US" sz="2000" dirty="0">
                <a:latin typeface="Poppins" panose="00000500000000000000" pitchFamily="2" charset="0"/>
                <a:cs typeface="Poppins" panose="00000500000000000000" pitchFamily="2" charset="0"/>
              </a:rPr>
              <a:t> (GitHub)</a:t>
            </a:r>
          </a:p>
          <a:p>
            <a:pPr>
              <a:buFont typeface="Arial" panose="020B0604020202020204" pitchFamily="34" charset="0"/>
              <a:buChar char="•"/>
            </a:pPr>
            <a:r>
              <a:rPr lang="en-US" sz="2000" dirty="0">
                <a:latin typeface="Poppins" panose="00000500000000000000" pitchFamily="2" charset="0"/>
                <a:cs typeface="Poppins" panose="00000500000000000000" pitchFamily="2" charset="0"/>
              </a:rPr>
              <a:t>Helps user take action and improve resume alignment</a:t>
            </a:r>
          </a:p>
        </p:txBody>
      </p:sp>
      <p:pic>
        <p:nvPicPr>
          <p:cNvPr id="23" name="Picture 22">
            <a:extLst>
              <a:ext uri="{FF2B5EF4-FFF2-40B4-BE49-F238E27FC236}">
                <a16:creationId xmlns:a16="http://schemas.microsoft.com/office/drawing/2014/main" id="{451501C7-BA52-43C5-B2ED-FD2B8A1B0FC2}"/>
              </a:ext>
            </a:extLst>
          </p:cNvPr>
          <p:cNvPicPr>
            <a:picLocks noChangeAspect="1"/>
          </p:cNvPicPr>
          <p:nvPr/>
        </p:nvPicPr>
        <p:blipFill>
          <a:blip r:embed="rId5"/>
          <a:stretch>
            <a:fillRect/>
          </a:stretch>
        </p:blipFill>
        <p:spPr>
          <a:xfrm>
            <a:off x="6652064" y="5416734"/>
            <a:ext cx="4823321" cy="4694485"/>
          </a:xfrm>
          <a:prstGeom prst="rect">
            <a:avLst/>
          </a:prstGeom>
        </p:spPr>
      </p:pic>
      <p:pic>
        <p:nvPicPr>
          <p:cNvPr id="25" name="Picture 24">
            <a:extLst>
              <a:ext uri="{FF2B5EF4-FFF2-40B4-BE49-F238E27FC236}">
                <a16:creationId xmlns:a16="http://schemas.microsoft.com/office/drawing/2014/main" id="{B3D26768-8DC8-BEDA-DDAF-B62D526EB0AA}"/>
              </a:ext>
            </a:extLst>
          </p:cNvPr>
          <p:cNvPicPr>
            <a:picLocks noChangeAspect="1"/>
          </p:cNvPicPr>
          <p:nvPr/>
        </p:nvPicPr>
        <p:blipFill>
          <a:blip r:embed="rId6"/>
          <a:stretch>
            <a:fillRect/>
          </a:stretch>
        </p:blipFill>
        <p:spPr>
          <a:xfrm>
            <a:off x="12255250" y="5416734"/>
            <a:ext cx="5470124" cy="3155766"/>
          </a:xfrm>
          <a:prstGeom prst="rect">
            <a:avLst/>
          </a:prstGeom>
        </p:spPr>
      </p:pic>
      <p:pic>
        <p:nvPicPr>
          <p:cNvPr id="27" name="Picture 26">
            <a:extLst>
              <a:ext uri="{FF2B5EF4-FFF2-40B4-BE49-F238E27FC236}">
                <a16:creationId xmlns:a16="http://schemas.microsoft.com/office/drawing/2014/main" id="{394F7690-B7A1-359A-9EA2-42FA55F36E47}"/>
              </a:ext>
            </a:extLst>
          </p:cNvPr>
          <p:cNvPicPr>
            <a:picLocks noChangeAspect="1"/>
          </p:cNvPicPr>
          <p:nvPr/>
        </p:nvPicPr>
        <p:blipFill>
          <a:blip r:embed="rId7"/>
          <a:stretch>
            <a:fillRect/>
          </a:stretch>
        </p:blipFill>
        <p:spPr>
          <a:xfrm>
            <a:off x="1016663" y="5847041"/>
            <a:ext cx="4667901" cy="1933845"/>
          </a:xfrm>
          <a:prstGeom prst="rect">
            <a:avLst/>
          </a:prstGeom>
        </p:spPr>
      </p:pic>
      <p:pic>
        <p:nvPicPr>
          <p:cNvPr id="29" name="Picture 28">
            <a:extLst>
              <a:ext uri="{FF2B5EF4-FFF2-40B4-BE49-F238E27FC236}">
                <a16:creationId xmlns:a16="http://schemas.microsoft.com/office/drawing/2014/main" id="{7923B0C7-A692-0E6A-48A1-03D9871B7CC1}"/>
              </a:ext>
            </a:extLst>
          </p:cNvPr>
          <p:cNvPicPr>
            <a:picLocks noChangeAspect="1"/>
          </p:cNvPicPr>
          <p:nvPr/>
        </p:nvPicPr>
        <p:blipFill>
          <a:blip r:embed="rId8"/>
          <a:stretch>
            <a:fillRect/>
          </a:stretch>
        </p:blipFill>
        <p:spPr>
          <a:xfrm>
            <a:off x="1836387" y="7924710"/>
            <a:ext cx="2934109" cy="64779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0C6DB-AF9E-58D6-FC8E-9A41E833FA4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9FF58D-666D-D015-9AEA-F36E9B77F0D8}"/>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dirty="0"/>
          </a:p>
        </p:txBody>
      </p:sp>
      <p:sp>
        <p:nvSpPr>
          <p:cNvPr id="5" name="Freeform 3">
            <a:extLst>
              <a:ext uri="{FF2B5EF4-FFF2-40B4-BE49-F238E27FC236}">
                <a16:creationId xmlns:a16="http://schemas.microsoft.com/office/drawing/2014/main" id="{2EFD76FB-FF23-B04A-8B01-578A81B6BE31}"/>
              </a:ext>
            </a:extLst>
          </p:cNvPr>
          <p:cNvSpPr/>
          <p:nvPr/>
        </p:nvSpPr>
        <p:spPr>
          <a:xfrm rot="16200000">
            <a:off x="13385487" y="352081"/>
            <a:ext cx="402935" cy="1600201"/>
          </a:xfrm>
          <a:custGeom>
            <a:avLst/>
            <a:gdLst/>
            <a:ahLst/>
            <a:cxnLst/>
            <a:rect l="l" t="t" r="r" b="b"/>
            <a:pathLst>
              <a:path w="591578" h="2154755">
                <a:moveTo>
                  <a:pt x="0" y="0"/>
                </a:moveTo>
                <a:lnTo>
                  <a:pt x="591578" y="0"/>
                </a:lnTo>
                <a:lnTo>
                  <a:pt x="591578" y="2154755"/>
                </a:lnTo>
                <a:lnTo>
                  <a:pt x="0" y="21547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a:extLst>
              <a:ext uri="{FF2B5EF4-FFF2-40B4-BE49-F238E27FC236}">
                <a16:creationId xmlns:a16="http://schemas.microsoft.com/office/drawing/2014/main" id="{12750EA5-E77F-AD5C-78FA-C716111F83A6}"/>
              </a:ext>
            </a:extLst>
          </p:cNvPr>
          <p:cNvSpPr txBox="1"/>
          <p:nvPr/>
        </p:nvSpPr>
        <p:spPr>
          <a:xfrm>
            <a:off x="1028700" y="1015928"/>
            <a:ext cx="16230600" cy="323165"/>
          </a:xfrm>
          <a:prstGeom prst="rect">
            <a:avLst/>
          </a:prstGeom>
        </p:spPr>
        <p:txBody>
          <a:bodyPr lIns="0" tIns="0" rIns="0" bIns="0" rtlCol="0" anchor="t">
            <a:spAutoFit/>
          </a:bodyPr>
          <a:lstStyle/>
          <a:p>
            <a:pPr algn="r">
              <a:lnSpc>
                <a:spcPts val="2647"/>
              </a:lnSpc>
            </a:pPr>
            <a:r>
              <a:rPr lang="en-US" sz="2036" spc="101" dirty="0">
                <a:solidFill>
                  <a:srgbClr val="000000"/>
                </a:solidFill>
                <a:latin typeface="Poppins"/>
                <a:ea typeface="Poppins"/>
                <a:cs typeface="Poppins"/>
                <a:sym typeface="Poppins"/>
              </a:rPr>
              <a:t>About team | Problem Statement | Project Overview | Dataset | Architecture | ML Model | Output | Conclusion</a:t>
            </a:r>
          </a:p>
        </p:txBody>
      </p:sp>
      <p:sp>
        <p:nvSpPr>
          <p:cNvPr id="7" name="TextBox 7">
            <a:extLst>
              <a:ext uri="{FF2B5EF4-FFF2-40B4-BE49-F238E27FC236}">
                <a16:creationId xmlns:a16="http://schemas.microsoft.com/office/drawing/2014/main" id="{D6D199A6-B96A-ED8F-3CDD-EFCF942ECC21}"/>
              </a:ext>
            </a:extLst>
          </p:cNvPr>
          <p:cNvSpPr txBox="1"/>
          <p:nvPr/>
        </p:nvSpPr>
        <p:spPr>
          <a:xfrm>
            <a:off x="381000" y="2492152"/>
            <a:ext cx="9448800" cy="2210605"/>
          </a:xfrm>
          <a:prstGeom prst="rect">
            <a:avLst/>
          </a:prstGeom>
        </p:spPr>
        <p:txBody>
          <a:bodyPr wrap="square" lIns="0" tIns="0" rIns="0" bIns="0" rtlCol="0" anchor="t">
            <a:spAutoFit/>
          </a:bodyPr>
          <a:lstStyle/>
          <a:p>
            <a:pPr algn="l">
              <a:lnSpc>
                <a:spcPts val="19402"/>
              </a:lnSpc>
            </a:pPr>
            <a:r>
              <a:rPr lang="en-US" sz="9600" b="1" spc="-729" dirty="0">
                <a:solidFill>
                  <a:srgbClr val="0F0E0E"/>
                </a:solidFill>
                <a:latin typeface="Poppins Bold"/>
                <a:ea typeface="Poppins Bold"/>
                <a:cs typeface="Poppins Bold"/>
                <a:sym typeface="Poppins Bold"/>
              </a:rPr>
              <a:t>Ranking Metrices</a:t>
            </a:r>
          </a:p>
        </p:txBody>
      </p:sp>
      <p:sp>
        <p:nvSpPr>
          <p:cNvPr id="10" name="Rectangle 1">
            <a:extLst>
              <a:ext uri="{FF2B5EF4-FFF2-40B4-BE49-F238E27FC236}">
                <a16:creationId xmlns:a16="http://schemas.microsoft.com/office/drawing/2014/main" id="{D10BC464-7590-AB79-2408-AA8B54057126}"/>
              </a:ext>
            </a:extLst>
          </p:cNvPr>
          <p:cNvSpPr>
            <a:spLocks noChangeArrowheads="1"/>
          </p:cNvSpPr>
          <p:nvPr/>
        </p:nvSpPr>
        <p:spPr bwMode="auto">
          <a:xfrm>
            <a:off x="461956" y="5449509"/>
            <a:ext cx="918149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000" b="1" dirty="0">
                <a:latin typeface="Poppins" panose="00000500000000000000" pitchFamily="2" charset="0"/>
                <a:cs typeface="Poppins" panose="00000500000000000000" pitchFamily="2" charset="0"/>
              </a:rPr>
              <a:t>Model Used:</a:t>
            </a:r>
          </a:p>
          <a:p>
            <a:r>
              <a:rPr lang="en-US" sz="2000" b="1" dirty="0">
                <a:latin typeface="Poppins" panose="00000500000000000000" pitchFamily="2" charset="0"/>
                <a:cs typeface="Poppins" panose="00000500000000000000" pitchFamily="2" charset="0"/>
              </a:rPr>
              <a:t>Logistic Regression</a:t>
            </a:r>
            <a:r>
              <a:rPr lang="en-US" sz="2000" dirty="0">
                <a:latin typeface="Poppins" panose="00000500000000000000" pitchFamily="2" charset="0"/>
                <a:cs typeface="Poppins" panose="00000500000000000000" pitchFamily="2" charset="0"/>
              </a:rPr>
              <a:t> trained on cosine similarity threshold (Top match &gt; 0.3 → 1 else 0)</a:t>
            </a:r>
          </a:p>
          <a:p>
            <a:r>
              <a:rPr lang="en-US" sz="2000" b="1" dirty="0">
                <a:latin typeface="Poppins" panose="00000500000000000000" pitchFamily="2" charset="0"/>
                <a:cs typeface="Poppins" panose="00000500000000000000" pitchFamily="2" charset="0"/>
              </a:rPr>
              <a:t>Metrics Used:</a:t>
            </a:r>
          </a:p>
          <a:p>
            <a:r>
              <a:rPr lang="en-US" sz="2000" dirty="0">
                <a:latin typeface="Poppins" panose="00000500000000000000" pitchFamily="2" charset="0"/>
                <a:cs typeface="Poppins" panose="00000500000000000000" pitchFamily="2" charset="0"/>
              </a:rPr>
              <a:t>Precision, Recall, F1-Score, MAP (Mean Average Precision),</a:t>
            </a:r>
          </a:p>
          <a:p>
            <a:r>
              <a:rPr lang="en-US" sz="2000" dirty="0">
                <a:latin typeface="Poppins" panose="00000500000000000000" pitchFamily="2" charset="0"/>
                <a:cs typeface="Poppins" panose="00000500000000000000" pitchFamily="2" charset="0"/>
              </a:rPr>
              <a:t>NDCG (Normalized Discounted Cumulative Gain)</a:t>
            </a:r>
          </a:p>
          <a:p>
            <a:r>
              <a:rPr lang="en-US" sz="2000" b="1" dirty="0">
                <a:latin typeface="Poppins" panose="00000500000000000000" pitchFamily="2" charset="0"/>
                <a:cs typeface="Poppins" panose="00000500000000000000" pitchFamily="2" charset="0"/>
              </a:rPr>
              <a:t> Functionality:</a:t>
            </a:r>
          </a:p>
          <a:p>
            <a:r>
              <a:rPr lang="en-US" sz="2000" dirty="0">
                <a:latin typeface="Poppins" panose="00000500000000000000" pitchFamily="2" charset="0"/>
                <a:cs typeface="Poppins" panose="00000500000000000000" pitchFamily="2" charset="0"/>
              </a:rPr>
              <a:t>Compares presence of skills in resume vs job description</a:t>
            </a:r>
          </a:p>
          <a:p>
            <a:r>
              <a:rPr lang="en-US" sz="2000" dirty="0">
                <a:latin typeface="Poppins" panose="00000500000000000000" pitchFamily="2" charset="0"/>
                <a:cs typeface="Poppins" panose="00000500000000000000" pitchFamily="2" charset="0"/>
              </a:rPr>
              <a:t>Calculates metrics per user interaction</a:t>
            </a:r>
          </a:p>
          <a:p>
            <a:r>
              <a:rPr lang="en-US" sz="2000" dirty="0">
                <a:latin typeface="Poppins" panose="00000500000000000000" pitchFamily="2" charset="0"/>
                <a:cs typeface="Poppins" panose="00000500000000000000" pitchFamily="2" charset="0"/>
              </a:rPr>
              <a:t>Helps improve resume targeting &amp; job fit</a:t>
            </a:r>
          </a:p>
        </p:txBody>
      </p:sp>
      <p:pic>
        <p:nvPicPr>
          <p:cNvPr id="9" name="Picture 8">
            <a:extLst>
              <a:ext uri="{FF2B5EF4-FFF2-40B4-BE49-F238E27FC236}">
                <a16:creationId xmlns:a16="http://schemas.microsoft.com/office/drawing/2014/main" id="{81C88D9B-DE54-EA81-9C49-3686265966D1}"/>
              </a:ext>
            </a:extLst>
          </p:cNvPr>
          <p:cNvPicPr>
            <a:picLocks noChangeAspect="1"/>
          </p:cNvPicPr>
          <p:nvPr/>
        </p:nvPicPr>
        <p:blipFill>
          <a:blip r:embed="rId5"/>
          <a:stretch>
            <a:fillRect/>
          </a:stretch>
        </p:blipFill>
        <p:spPr>
          <a:xfrm>
            <a:off x="9829800" y="1508766"/>
            <a:ext cx="8271847" cy="6656740"/>
          </a:xfrm>
          <a:prstGeom prst="rect">
            <a:avLst/>
          </a:prstGeom>
        </p:spPr>
      </p:pic>
    </p:spTree>
    <p:extLst>
      <p:ext uri="{BB962C8B-B14F-4D97-AF65-F5344CB8AC3E}">
        <p14:creationId xmlns:p14="http://schemas.microsoft.com/office/powerpoint/2010/main" val="1793176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TotalTime>
  <Words>1196</Words>
  <Application>Microsoft Office PowerPoint</Application>
  <PresentationFormat>Custom</PresentationFormat>
  <Paragraphs>165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Poppins</vt:lpstr>
      <vt:lpstr>Poppins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Portfolio Presentation</dc:title>
  <dc:creator>Soumya</dc:creator>
  <cp:lastModifiedBy>Soumya Soneja</cp:lastModifiedBy>
  <cp:revision>4</cp:revision>
  <dcterms:created xsi:type="dcterms:W3CDTF">2006-08-16T00:00:00Z</dcterms:created>
  <dcterms:modified xsi:type="dcterms:W3CDTF">2025-07-06T17:43:33Z</dcterms:modified>
  <dc:identifier>DAGsLwAhlNI</dc:identifier>
</cp:coreProperties>
</file>